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825" r:id="rId2"/>
    <p:sldId id="999" r:id="rId3"/>
    <p:sldId id="1487" r:id="rId4"/>
    <p:sldId id="1488" r:id="rId5"/>
    <p:sldId id="1489" r:id="rId6"/>
    <p:sldId id="1490" r:id="rId7"/>
    <p:sldId id="1491" r:id="rId8"/>
    <p:sldId id="1492" r:id="rId9"/>
    <p:sldId id="1493" r:id="rId10"/>
    <p:sldId id="1494" r:id="rId11"/>
    <p:sldId id="1495" r:id="rId12"/>
    <p:sldId id="1496" r:id="rId13"/>
    <p:sldId id="1497" r:id="rId14"/>
    <p:sldId id="1498" r:id="rId15"/>
    <p:sldId id="1499" r:id="rId16"/>
    <p:sldId id="1500" r:id="rId17"/>
    <p:sldId id="1501" r:id="rId18"/>
    <p:sldId id="1502" r:id="rId19"/>
    <p:sldId id="1503" r:id="rId20"/>
    <p:sldId id="1504" r:id="rId21"/>
    <p:sldId id="1505" r:id="rId22"/>
    <p:sldId id="1506" r:id="rId23"/>
    <p:sldId id="1507" r:id="rId24"/>
    <p:sldId id="1508" r:id="rId25"/>
    <p:sldId id="1509" r:id="rId26"/>
    <p:sldId id="1510" r:id="rId27"/>
    <p:sldId id="1511" r:id="rId28"/>
    <p:sldId id="1512" r:id="rId29"/>
    <p:sldId id="1513" r:id="rId30"/>
    <p:sldId id="1514" r:id="rId31"/>
    <p:sldId id="1515" r:id="rId32"/>
    <p:sldId id="1516" r:id="rId33"/>
    <p:sldId id="1517" r:id="rId34"/>
    <p:sldId id="1518" r:id="rId35"/>
    <p:sldId id="1519" r:id="rId36"/>
    <p:sldId id="1520" r:id="rId37"/>
    <p:sldId id="1521" r:id="rId38"/>
    <p:sldId id="1522" r:id="rId39"/>
    <p:sldId id="1523" r:id="rId40"/>
    <p:sldId id="1524" r:id="rId41"/>
    <p:sldId id="1525" r:id="rId42"/>
    <p:sldId id="1526" r:id="rId43"/>
    <p:sldId id="1527" r:id="rId44"/>
    <p:sldId id="1528" r:id="rId45"/>
    <p:sldId id="1529" r:id="rId46"/>
    <p:sldId id="1530" r:id="rId4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upload.wikimedia.org/wikipedia/commons/2/25/Libanonzeder.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upload.wikimedia.org/wikipedia/commons/c/c8/Dactylopius_coccus_(Barlovento)_04_ies.jpg"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19:3</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you shall give it to </a:t>
            </a:r>
            <a:r>
              <a:rPr lang="en-ZA" i="1" dirty="0" err="1" smtClean="0">
                <a:solidFill>
                  <a:srgbClr val="004821"/>
                </a:solidFill>
              </a:rPr>
              <a:t>Elʽazar</a:t>
            </a:r>
            <a:r>
              <a:rPr lang="en-ZA" i="1" dirty="0" smtClean="0">
                <a:solidFill>
                  <a:srgbClr val="004821"/>
                </a:solidFill>
              </a:rPr>
              <a:t> the priest, and he shall bring it outside the camp, and shall slaughter it before him. (Numbers 19:3)</a:t>
            </a:r>
          </a:p>
          <a:p>
            <a:endParaRPr lang="en-ZA" dirty="0" smtClean="0"/>
          </a:p>
          <a:p>
            <a:r>
              <a:rPr lang="en-ZA" dirty="0" smtClean="0"/>
              <a:t>The red heifer was to be killed outside the camp in a clean or set-apart place. That clean place was historically and biblically understood to be on a separate mountain entirely than the one the temple was on, which was Mount </a:t>
            </a:r>
            <a:r>
              <a:rPr lang="en-ZA" dirty="0" err="1" smtClean="0"/>
              <a:t>Moriah</a:t>
            </a:r>
            <a:r>
              <a:rPr lang="en-ZA" dirty="0" smtClean="0"/>
              <a:t>. The most authentic clean place outside the camp was on the Mount of Olives. This mountain, opposite Jerusalem, has historically been accepted as the scripturally sound set-apart place for the red heifer sacrifice. Also known as the Skull Mountain in </a:t>
            </a:r>
            <a:r>
              <a:rPr lang="he-IL" dirty="0" smtClean="0"/>
              <a:t>יהושע</a:t>
            </a:r>
            <a:r>
              <a:rPr lang="en-ZA" dirty="0" smtClean="0"/>
              <a:t>’s day, the Mount of Olives has long been recognized by the Israelites down through the generations as the place where Yeshua died.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HISTORY</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Access to this site was through the eastern gate, also called the Golden Gate. The valley between Mount of Olives (crucifixion sight) and Mount </a:t>
            </a:r>
            <a:r>
              <a:rPr lang="en-ZA" dirty="0" err="1" smtClean="0"/>
              <a:t>Moriah</a:t>
            </a:r>
            <a:r>
              <a:rPr lang="en-ZA" dirty="0" smtClean="0"/>
              <a:t> (where Jerusalem is situated) was called the </a:t>
            </a:r>
            <a:r>
              <a:rPr lang="en-ZA" dirty="0" err="1" smtClean="0"/>
              <a:t>Kidron</a:t>
            </a:r>
            <a:r>
              <a:rPr lang="en-ZA" dirty="0" smtClean="0"/>
              <a:t> Valley or Brook. The blood and water from the temple sacrifices would flow down between these two mountains through this </a:t>
            </a:r>
            <a:r>
              <a:rPr lang="en-ZA" dirty="0" err="1" smtClean="0"/>
              <a:t>Kidron</a:t>
            </a:r>
            <a:r>
              <a:rPr lang="en-ZA" dirty="0" smtClean="0"/>
              <a:t> valley also called the Valley of Death. Joining the two mountains was a bridge built for the priests to travel over the </a:t>
            </a:r>
            <a:r>
              <a:rPr lang="en-ZA" dirty="0" err="1" smtClean="0"/>
              <a:t>Kidron</a:t>
            </a:r>
            <a:r>
              <a:rPr lang="en-ZA" dirty="0" smtClean="0"/>
              <a:t> Valley. It was called the Priestly Bridge, the Red Heifer’s Gangway and the Narrow Way, and allowed the priests to travel from one mountain to the other in order for them to perform their sacrificial duties without coming in contact with death from the unclean flow of the Temple.</a:t>
            </a:r>
          </a:p>
          <a:p>
            <a:pPr>
              <a:lnSpc>
                <a:spcPts val="2300"/>
              </a:lnSpc>
            </a:pPr>
            <a:r>
              <a:rPr lang="en-ZA" dirty="0" smtClean="0">
                <a:solidFill>
                  <a:srgbClr val="C00000"/>
                </a:solidFill>
              </a:rPr>
              <a:t>In Genesis, when Abraham received the Covenant from </a:t>
            </a:r>
            <a:r>
              <a:rPr lang="he-IL" dirty="0" smtClean="0">
                <a:solidFill>
                  <a:srgbClr val="C00000"/>
                </a:solidFill>
              </a:rPr>
              <a:t>יהוה</a:t>
            </a:r>
            <a:r>
              <a:rPr lang="en-ZA" dirty="0" smtClean="0">
                <a:solidFill>
                  <a:srgbClr val="C00000"/>
                </a:solidFill>
              </a:rPr>
              <a:t>, he was told to sacrifice animals. Traditionally they would be cut in half with the halves placed opposite each other so the blood would flow down each side and into the trough between them. The halved animals represented the House of Israel and the House of Judah (Genesis 15: 1-21).</a:t>
            </a:r>
          </a:p>
        </p:txBody>
      </p:sp>
      <p:pic>
        <p:nvPicPr>
          <p:cNvPr id="8" name="Picture 2" descr="http://www.pattybrdarphoto.com/israel/KidronJehoshValleyLarge.jpg"/>
          <p:cNvPicPr>
            <a:picLocks noChangeAspect="1" noChangeArrowheads="1"/>
          </p:cNvPicPr>
          <p:nvPr/>
        </p:nvPicPr>
        <p:blipFill>
          <a:blip r:embed="rId2" cstate="print"/>
          <a:srcRect/>
          <a:stretch>
            <a:fillRect/>
          </a:stretch>
        </p:blipFill>
        <p:spPr bwMode="auto">
          <a:xfrm>
            <a:off x="683568" y="836712"/>
            <a:ext cx="7845452" cy="5256584"/>
          </a:xfrm>
          <a:prstGeom prst="rect">
            <a:avLst/>
          </a:prstGeom>
          <a:noFill/>
        </p:spPr>
      </p:pic>
      <p:pic>
        <p:nvPicPr>
          <p:cNvPr id="5" name="Picture 4" descr="http://www.cortright.org/mtofolv.jpg"/>
          <p:cNvPicPr>
            <a:picLocks noChangeAspect="1" noChangeArrowheads="1"/>
          </p:cNvPicPr>
          <p:nvPr/>
        </p:nvPicPr>
        <p:blipFill>
          <a:blip r:embed="rId3" cstate="print"/>
          <a:srcRect/>
          <a:stretch>
            <a:fillRect/>
          </a:stretch>
        </p:blipFill>
        <p:spPr bwMode="auto">
          <a:xfrm>
            <a:off x="827584" y="548680"/>
            <a:ext cx="7549470" cy="5976664"/>
          </a:xfrm>
          <a:prstGeom prst="rect">
            <a:avLst/>
          </a:prstGeom>
          <a:noFill/>
          <a:effectLst>
            <a:glow rad="63500">
              <a:srgbClr val="FFFF00">
                <a:alpha val="40000"/>
              </a:srgbClr>
            </a:glow>
          </a:effectLst>
        </p:spPr>
      </p:pic>
      <p:pic>
        <p:nvPicPr>
          <p:cNvPr id="7" name="Picture 8"/>
          <p:cNvPicPr>
            <a:picLocks noChangeAspect="1" noChangeArrowheads="1"/>
          </p:cNvPicPr>
          <p:nvPr/>
        </p:nvPicPr>
        <p:blipFill>
          <a:blip r:embed="rId4" cstate="print"/>
          <a:srcRect/>
          <a:stretch>
            <a:fillRect/>
          </a:stretch>
        </p:blipFill>
        <p:spPr bwMode="auto">
          <a:xfrm>
            <a:off x="1691680" y="2348880"/>
            <a:ext cx="5715000" cy="25336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ATONING BLOOD</a:t>
            </a:r>
            <a:endParaRPr lang="en-ZA" dirty="0"/>
          </a:p>
        </p:txBody>
      </p:sp>
      <p:sp>
        <p:nvSpPr>
          <p:cNvPr id="3" name="Content Placeholder 2"/>
          <p:cNvSpPr>
            <a:spLocks noGrp="1"/>
          </p:cNvSpPr>
          <p:nvPr>
            <p:ph idx="1"/>
          </p:nvPr>
        </p:nvSpPr>
        <p:spPr/>
        <p:txBody>
          <a:bodyPr>
            <a:normAutofit lnSpcReduction="10000"/>
          </a:bodyPr>
          <a:lstStyle/>
          <a:p>
            <a:r>
              <a:rPr lang="en-ZA" dirty="0" smtClean="0"/>
              <a:t>Mount </a:t>
            </a:r>
            <a:r>
              <a:rPr lang="en-ZA" dirty="0" err="1" smtClean="0"/>
              <a:t>Moriah</a:t>
            </a:r>
            <a:r>
              <a:rPr lang="en-ZA" dirty="0" smtClean="0"/>
              <a:t> represents those who are in Torah and the Mount of Olives represents those people outside Torah. Together they represent the Whole House of Israel (Jeremiah 31:31-33; Hebrews 8:8-10). It is the atoning blood of </a:t>
            </a:r>
            <a:r>
              <a:rPr lang="he-IL" dirty="0" smtClean="0"/>
              <a:t>יהושע</a:t>
            </a:r>
            <a:r>
              <a:rPr lang="en-ZA" dirty="0" smtClean="0"/>
              <a:t> symbolised by the red heifer sacrifice, that can break down the barriers within the people and between the two groups to bring healing; thus uniting them as one people under the Kingship of </a:t>
            </a:r>
            <a:r>
              <a:rPr lang="he-IL" dirty="0" smtClean="0"/>
              <a:t>יהושע</a:t>
            </a:r>
            <a:r>
              <a:rPr lang="en-ZA" dirty="0" smtClean="0"/>
              <a:t> Ha Mashiach (Hebrews 9:15; Ephesians 2:11-22). </a:t>
            </a:r>
          </a:p>
          <a:p>
            <a:r>
              <a:rPr lang="en-ZA" i="1" dirty="0" smtClean="0">
                <a:solidFill>
                  <a:srgbClr val="C00000"/>
                </a:solidFill>
              </a:rPr>
              <a:t>At the time of </a:t>
            </a:r>
            <a:r>
              <a:rPr lang="he-IL" i="1" dirty="0" smtClean="0">
                <a:solidFill>
                  <a:srgbClr val="C00000"/>
                </a:solidFill>
              </a:rPr>
              <a:t>יהושע</a:t>
            </a:r>
            <a:r>
              <a:rPr lang="en-ZA" i="1" dirty="0" smtClean="0">
                <a:solidFill>
                  <a:srgbClr val="C00000"/>
                </a:solidFill>
              </a:rPr>
              <a:t>’s death a flow of blood similar to the cutting of first covenant was seen with the blood of </a:t>
            </a:r>
            <a:r>
              <a:rPr lang="he-IL" i="1" dirty="0" smtClean="0">
                <a:solidFill>
                  <a:srgbClr val="C00000"/>
                </a:solidFill>
              </a:rPr>
              <a:t>יהושע</a:t>
            </a:r>
            <a:r>
              <a:rPr lang="en-ZA" i="1" dirty="0" smtClean="0">
                <a:solidFill>
                  <a:srgbClr val="C00000"/>
                </a:solidFill>
              </a:rPr>
              <a:t>’s sacrifice flowing down the other mount, Mount of Olives. </a:t>
            </a:r>
            <a:r>
              <a:rPr lang="he-IL" i="1" dirty="0" smtClean="0">
                <a:solidFill>
                  <a:srgbClr val="C00000"/>
                </a:solidFill>
              </a:rPr>
              <a:t>יהושע</a:t>
            </a:r>
            <a:r>
              <a:rPr lang="en-ZA" i="1" dirty="0" smtClean="0">
                <a:solidFill>
                  <a:srgbClr val="C00000"/>
                </a:solidFill>
              </a:rPr>
              <a:t>’s one act of faithfulness fulfilled the red heifer sacrifice and literally renewed the Covenant of Abraham, sealing it forever. Renewing the Mosaic and Davidic covenants were also renewed by fulfilling the </a:t>
            </a:r>
            <a:r>
              <a:rPr lang="en-ZA" i="1" dirty="0" err="1" smtClean="0">
                <a:solidFill>
                  <a:srgbClr val="C00000"/>
                </a:solidFill>
              </a:rPr>
              <a:t>Abrahamic</a:t>
            </a:r>
            <a:r>
              <a:rPr lang="en-ZA" i="1" dirty="0" smtClean="0">
                <a:solidFill>
                  <a:srgbClr val="C00000"/>
                </a:solidFill>
              </a:rPr>
              <a:t> covenant. </a:t>
            </a:r>
            <a:r>
              <a:rPr lang="he-IL" i="1" dirty="0" smtClean="0">
                <a:solidFill>
                  <a:srgbClr val="C00000"/>
                </a:solidFill>
              </a:rPr>
              <a:t>יהושע</a:t>
            </a:r>
            <a:r>
              <a:rPr lang="en-ZA" i="1" dirty="0" smtClean="0">
                <a:solidFill>
                  <a:srgbClr val="C00000"/>
                </a:solidFill>
              </a:rPr>
              <a:t> restored His people and made the Covenant as new again for us to walk in (Jeremiah 31:33-34; Hebrew 8:8-10; Matthew 10:8; 15:24; Romans 11:25-26; Ezekiel 37:15-28).</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NARROW WAY</a:t>
            </a:r>
            <a:endParaRPr lang="en-ZA" dirty="0"/>
          </a:p>
        </p:txBody>
      </p:sp>
      <p:sp>
        <p:nvSpPr>
          <p:cNvPr id="3" name="Content Placeholder 2"/>
          <p:cNvSpPr>
            <a:spLocks noGrp="1"/>
          </p:cNvSpPr>
          <p:nvPr>
            <p:ph idx="1"/>
          </p:nvPr>
        </p:nvSpPr>
        <p:spPr/>
        <p:txBody>
          <a:bodyPr>
            <a:normAutofit/>
          </a:bodyPr>
          <a:lstStyle/>
          <a:p>
            <a:r>
              <a:rPr lang="en-ZA" dirty="0" smtClean="0"/>
              <a:t>It was this priestly bridge, called the Narrow Way or Gangway that </a:t>
            </a:r>
            <a:r>
              <a:rPr lang="he-IL" dirty="0" smtClean="0"/>
              <a:t>יהושע</a:t>
            </a:r>
            <a:r>
              <a:rPr lang="en-ZA" dirty="0" smtClean="0"/>
              <a:t> crossed as He rode into Jerusalem on a donkey, five days before the Passover to be our Passover Lamb. We are told that all the people held palm branches and waved them, shouting </a:t>
            </a:r>
            <a:r>
              <a:rPr lang="en-ZA" i="1" dirty="0" smtClean="0">
                <a:solidFill>
                  <a:srgbClr val="004821"/>
                </a:solidFill>
              </a:rPr>
              <a:t>“Hosanna! (Hebrew for “Save us!”) Blessed is He who comes in the Name of </a:t>
            </a:r>
            <a:r>
              <a:rPr lang="he-IL" i="1" dirty="0" smtClean="0">
                <a:solidFill>
                  <a:srgbClr val="004821"/>
                </a:solidFill>
              </a:rPr>
              <a:t>יהוה</a:t>
            </a:r>
            <a:r>
              <a:rPr lang="en-ZA" i="1" dirty="0" smtClean="0">
                <a:solidFill>
                  <a:srgbClr val="004821"/>
                </a:solidFill>
              </a:rPr>
              <a:t>! Blessed is the King of Israel,”</a:t>
            </a:r>
            <a:r>
              <a:rPr lang="en-ZA" dirty="0" smtClean="0"/>
              <a:t> thus fulfilling Psalm 118:25-26 and Zechariah 9:9 (John 12:12-15). It was along this bridge that the people proclaimed Messiah </a:t>
            </a:r>
            <a:r>
              <a:rPr lang="he-IL" dirty="0" smtClean="0"/>
              <a:t>יהושע</a:t>
            </a:r>
            <a:r>
              <a:rPr lang="en-ZA" dirty="0" smtClean="0"/>
              <a:t>, King of Israel. And it was this same bridge that carried </a:t>
            </a:r>
            <a:r>
              <a:rPr lang="he-IL" dirty="0" smtClean="0"/>
              <a:t>יהושע</a:t>
            </a:r>
            <a:r>
              <a:rPr lang="en-ZA" dirty="0" smtClean="0"/>
              <a:t> to His death on our behalf a few days later as the final fulfilment of the red heifer requirement.</a:t>
            </a:r>
          </a:p>
          <a:p>
            <a:pPr algn="ctr"/>
            <a:r>
              <a:rPr lang="en-ZA" i="1" dirty="0" smtClean="0">
                <a:solidFill>
                  <a:srgbClr val="004821"/>
                </a:solidFill>
              </a:rPr>
              <a:t>“Enter in through the narrow gate! Because the gate is wide – and the way is broad – that leads to destruction, and there are many who enter in through it. “Because the gate is narrow and the way is hard pressed which leads to life, and there are few who find it. (Matthew 7:13-14)</a:t>
            </a:r>
          </a:p>
          <a:p>
            <a:endParaRPr lang="en-ZA" dirty="0" smtClean="0"/>
          </a:p>
          <a:p>
            <a:endParaRPr lang="en-ZA" dirty="0" smtClean="0"/>
          </a:p>
          <a:p>
            <a:endParaRPr lang="en-ZA"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19:6</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the priest shall take cedar wood and hyssop and scarlet, and throw them into the midst of the fire burning the heifer. </a:t>
            </a:r>
          </a:p>
          <a:p>
            <a:r>
              <a:rPr lang="en-ZA" b="1" dirty="0" smtClean="0"/>
              <a:t>Cedar  </a:t>
            </a:r>
            <a:r>
              <a:rPr lang="en-ZA" dirty="0" smtClean="0"/>
              <a:t>- represents strength or pride. Our pride makes us think we are long lasting, indestructible and above the Law.  </a:t>
            </a:r>
          </a:p>
          <a:p>
            <a:r>
              <a:rPr lang="en-ZA" dirty="0" smtClean="0"/>
              <a:t>The cedar of Lebanon that was most widely referred to when the word </a:t>
            </a:r>
            <a:r>
              <a:rPr lang="en-ZA" dirty="0" err="1" smtClean="0"/>
              <a:t>erez</a:t>
            </a:r>
            <a:r>
              <a:rPr lang="en-ZA" dirty="0" smtClean="0"/>
              <a:t> (cedar) is used in Scripture. The average height of such cedars is about eighty-five feet, though some have measured over a hundred feet, and the circumference may reach forty feet. It is also common for this tree to spread its roots among the rocks, thus securing a stronghold. There is a particular oil in the cedar that prevents destruction by dry rot and insects. Scriptural references for cedar use in connection with the Temple is in 1 Kings 6:15 and 18, where cedar was used inside the Temple and 1 Kings 7:12, where it was used outside the Temple. Out of all the furniture in the Temple only the Altar of Incense was made of cedar (1 Kings 6:20).</a:t>
            </a:r>
          </a:p>
          <a:p>
            <a:endParaRPr lang="en-ZA" dirty="0"/>
          </a:p>
        </p:txBody>
      </p:sp>
      <p:pic>
        <p:nvPicPr>
          <p:cNvPr id="22532" name="Picture 4" descr="File:Libanonzeder.jpg">
            <a:hlinkClick r:id="rId2"/>
          </p:cNvPr>
          <p:cNvPicPr>
            <a:picLocks noChangeAspect="1" noChangeArrowheads="1"/>
          </p:cNvPicPr>
          <p:nvPr/>
        </p:nvPicPr>
        <p:blipFill>
          <a:blip r:embed="rId3" cstate="print"/>
          <a:srcRect/>
          <a:stretch>
            <a:fillRect/>
          </a:stretch>
        </p:blipFill>
        <p:spPr bwMode="auto">
          <a:xfrm>
            <a:off x="1763688" y="144534"/>
            <a:ext cx="5832648" cy="6713466"/>
          </a:xfrm>
          <a:prstGeom prst="rect">
            <a:avLst/>
          </a:prstGeom>
          <a:noFill/>
        </p:spPr>
      </p:pic>
      <p:sp>
        <p:nvSpPr>
          <p:cNvPr id="6" name="TextBox 5"/>
          <p:cNvSpPr txBox="1"/>
          <p:nvPr/>
        </p:nvSpPr>
        <p:spPr>
          <a:xfrm>
            <a:off x="1547664" y="5473005"/>
            <a:ext cx="5832648" cy="1384995"/>
          </a:xfrm>
          <a:prstGeom prst="rect">
            <a:avLst/>
          </a:prstGeom>
          <a:noFill/>
        </p:spPr>
        <p:txBody>
          <a:bodyPr wrap="square" rtlCol="0">
            <a:spAutoFit/>
          </a:bodyPr>
          <a:lstStyle/>
          <a:p>
            <a:pPr algn="ctr"/>
            <a:r>
              <a:rPr lang="en-ZA" sz="2000" b="1" dirty="0" err="1" smtClean="0">
                <a:solidFill>
                  <a:srgbClr val="FFFF00"/>
                </a:solidFill>
              </a:rPr>
              <a:t>Cedrus</a:t>
            </a:r>
            <a:r>
              <a:rPr lang="en-ZA" sz="2000" b="1" dirty="0" smtClean="0">
                <a:solidFill>
                  <a:srgbClr val="FFFF00"/>
                </a:solidFill>
              </a:rPr>
              <a:t> </a:t>
            </a:r>
            <a:r>
              <a:rPr lang="en-ZA" sz="2000" b="1" dirty="0" err="1" smtClean="0">
                <a:solidFill>
                  <a:srgbClr val="FFFF00"/>
                </a:solidFill>
              </a:rPr>
              <a:t>libani</a:t>
            </a:r>
            <a:r>
              <a:rPr lang="en-ZA" sz="2000" b="1" dirty="0" smtClean="0">
                <a:solidFill>
                  <a:srgbClr val="FFFF00"/>
                </a:solidFill>
              </a:rPr>
              <a:t> is an evergreen coniferous tree growing up to 40 m (130 ft) tall, with a trunk up to 2.5 m (8 ft 2 in) in diameter.</a:t>
            </a:r>
          </a:p>
          <a:p>
            <a:endParaRPr lang="en-ZA"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blinds(horizontal)">
                                      <p:cBhvr>
                                        <p:cTn id="7" dur="500"/>
                                        <p:tgtEl>
                                          <p:spTgt spid="2253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19:6</a:t>
            </a:r>
            <a:endParaRPr lang="en-ZA" dirty="0"/>
          </a:p>
        </p:txBody>
      </p:sp>
      <p:sp>
        <p:nvSpPr>
          <p:cNvPr id="3" name="Content Placeholder 2"/>
          <p:cNvSpPr>
            <a:spLocks noGrp="1"/>
          </p:cNvSpPr>
          <p:nvPr>
            <p:ph idx="1"/>
          </p:nvPr>
        </p:nvSpPr>
        <p:spPr/>
        <p:txBody>
          <a:bodyPr>
            <a:normAutofit lnSpcReduction="10000"/>
          </a:bodyPr>
          <a:lstStyle/>
          <a:p>
            <a:r>
              <a:rPr lang="en-ZA" dirty="0" smtClean="0"/>
              <a:t>Scarlet thread: represents </a:t>
            </a:r>
            <a:r>
              <a:rPr lang="he-IL" dirty="0" smtClean="0"/>
              <a:t>יהושע</a:t>
            </a:r>
            <a:r>
              <a:rPr lang="en-ZA" dirty="0" smtClean="0"/>
              <a:t>’s blood. It refers to the dye obtained from the eggs of the female cochineal scale that attached itself to the kermes oak tree. The word </a:t>
            </a:r>
            <a:r>
              <a:rPr lang="en-ZA" dirty="0" err="1" smtClean="0"/>
              <a:t>towla</a:t>
            </a:r>
            <a:r>
              <a:rPr lang="en-ZA" dirty="0" smtClean="0"/>
              <a:t> (Strong’s # 8438) is Hebrew for scarlet, worm or crimson. When the female “scarlet worm” was ready to give birth to her young, she would attach her body to the trunk of a tree, fixing herself so firmly and permanently that she would never leave again. The eggs deposited beneath her body were thus protected until the larvae were hatched and able to enter their own life cycle. As the mother died, the crimson fluid stained the wood surrounding her body, acting as a covering. From the dead bodies of such female scarlet worms the commercial scarlet dyes of antiquity were extracted. Some 70,000 cochineal insects are required to manufacture a single pound of the dye. It is used in such purification ceremonies as the cleansing of the leper (Leviticus 14:4,6), the leprous house (Leviticus 14:49,52) and for general ceremonial uncleanness (Number 19:6). The </a:t>
            </a:r>
            <a:r>
              <a:rPr lang="en-ZA" dirty="0" err="1" smtClean="0"/>
              <a:t>towla</a:t>
            </a:r>
            <a:r>
              <a:rPr lang="en-ZA" dirty="0" smtClean="0"/>
              <a:t> dye was the </a:t>
            </a:r>
            <a:r>
              <a:rPr lang="en-ZA" dirty="0" err="1" smtClean="0"/>
              <a:t>color</a:t>
            </a:r>
            <a:r>
              <a:rPr lang="en-ZA" dirty="0" smtClean="0"/>
              <a:t> of blood and would be a natural symbol.  </a:t>
            </a:r>
          </a:p>
          <a:p>
            <a:endParaRPr lang="en-ZA" dirty="0"/>
          </a:p>
        </p:txBody>
      </p:sp>
      <p:pic>
        <p:nvPicPr>
          <p:cNvPr id="21508" name="Picture 4" descr="File:Dactylopius coccus (Barlovento) 04 ies.jpg">
            <a:hlinkClick r:id="rId2"/>
          </p:cNvPr>
          <p:cNvPicPr>
            <a:picLocks noChangeAspect="1" noChangeArrowheads="1"/>
          </p:cNvPicPr>
          <p:nvPr/>
        </p:nvPicPr>
        <p:blipFill>
          <a:blip r:embed="rId3" cstate="print"/>
          <a:srcRect/>
          <a:stretch>
            <a:fillRect/>
          </a:stretch>
        </p:blipFill>
        <p:spPr bwMode="auto">
          <a:xfrm>
            <a:off x="2555776" y="1556792"/>
            <a:ext cx="6336704" cy="4752528"/>
          </a:xfrm>
          <a:prstGeom prst="rect">
            <a:avLst/>
          </a:prstGeom>
          <a:noFill/>
        </p:spPr>
      </p:pic>
      <p:pic>
        <p:nvPicPr>
          <p:cNvPr id="21510" name="Picture 6" descr="http://upload.wikimedia.org/wikipedia/commons/a/a8/Cochineal_drawing.jpg"/>
          <p:cNvPicPr>
            <a:picLocks noChangeAspect="1" noChangeArrowheads="1"/>
          </p:cNvPicPr>
          <p:nvPr/>
        </p:nvPicPr>
        <p:blipFill>
          <a:blip r:embed="rId4" cstate="print"/>
          <a:srcRect/>
          <a:stretch>
            <a:fillRect/>
          </a:stretch>
        </p:blipFill>
        <p:spPr bwMode="auto">
          <a:xfrm>
            <a:off x="539552" y="1844824"/>
            <a:ext cx="2862969" cy="39604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1510"/>
                                        </p:tgtEl>
                                        <p:attrNameLst>
                                          <p:attrName>style.visibility</p:attrName>
                                        </p:attrNameLst>
                                      </p:cBhvr>
                                      <p:to>
                                        <p:strVal val="visible"/>
                                      </p:to>
                                    </p:set>
                                    <p:animEffect transition="in" filter="blinds(horizontal)">
                                      <p:cBhvr>
                                        <p:cTn id="7" dur="500"/>
                                        <p:tgtEl>
                                          <p:spTgt spid="21510"/>
                                        </p:tgtEl>
                                      </p:cBhvr>
                                    </p:animEffect>
                                  </p:childTnLst>
                                </p:cTn>
                              </p:par>
                              <p:par>
                                <p:cTn id="8" presetID="3" presetClass="entr" presetSubtype="10" fill="hold" nodeType="withEffect">
                                  <p:stCondLst>
                                    <p:cond delay="0"/>
                                  </p:stCondLst>
                                  <p:childTnLst>
                                    <p:set>
                                      <p:cBhvr>
                                        <p:cTn id="9" dur="1" fill="hold">
                                          <p:stCondLst>
                                            <p:cond delay="0"/>
                                          </p:stCondLst>
                                        </p:cTn>
                                        <p:tgtEl>
                                          <p:spTgt spid="21508"/>
                                        </p:tgtEl>
                                        <p:attrNameLst>
                                          <p:attrName>style.visibility</p:attrName>
                                        </p:attrNameLst>
                                      </p:cBhvr>
                                      <p:to>
                                        <p:strVal val="visible"/>
                                      </p:to>
                                    </p:set>
                                    <p:animEffect transition="in" filter="blinds(horizontal)">
                                      <p:cBhvr>
                                        <p:cTn id="10"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19:6</a:t>
            </a:r>
            <a:endParaRPr lang="en-ZA" dirty="0"/>
          </a:p>
        </p:txBody>
      </p:sp>
      <p:sp>
        <p:nvSpPr>
          <p:cNvPr id="3" name="Content Placeholder 2"/>
          <p:cNvSpPr>
            <a:spLocks noGrp="1"/>
          </p:cNvSpPr>
          <p:nvPr>
            <p:ph idx="1"/>
          </p:nvPr>
        </p:nvSpPr>
        <p:spPr/>
        <p:txBody>
          <a:bodyPr/>
          <a:lstStyle/>
          <a:p>
            <a:r>
              <a:rPr lang="en-ZA" dirty="0" smtClean="0"/>
              <a:t>Hyssop represents humility. The word occurs ten times, primarily in the Five Books of Moses. Hyssop is a small plant that can grow on walls. Hyssop was used in purification ceremonies. In Exodus, hyssop functioned as a brush for the Israelites to apply blood to the doorposts and lintels of their homes. In Leviticus 14:4-6, hyssop, along with cedar wood and scarlet thread, was used in a purification ceremony for a man cured of leprosy and from an outbreak of mildew. King David said, </a:t>
            </a:r>
            <a:r>
              <a:rPr lang="en-ZA" i="1" dirty="0" smtClean="0">
                <a:solidFill>
                  <a:srgbClr val="004821"/>
                </a:solidFill>
              </a:rPr>
              <a:t>"Cleanse me with hyssop, and I will be clean" (Psalms 51:7).</a:t>
            </a:r>
            <a:r>
              <a:rPr lang="en-ZA" dirty="0" smtClean="0"/>
              <a:t> Cedar and hyssop, represent the most magnificent tree and the most insignificant bush.</a:t>
            </a:r>
          </a:p>
          <a:p>
            <a:endParaRPr lang="en-ZA" dirty="0" smtClean="0"/>
          </a:p>
          <a:p>
            <a:r>
              <a:rPr lang="en-ZA" i="1" dirty="0" smtClean="0">
                <a:solidFill>
                  <a:srgbClr val="C00000"/>
                </a:solidFill>
              </a:rPr>
              <a:t>Cedar, hyssop and scarlet thread are all symbols of the Messiah dying on the tree for our sins.</a:t>
            </a:r>
          </a:p>
          <a:p>
            <a:endParaRPr lang="en-ZA" dirty="0" smtClean="0"/>
          </a:p>
        </p:txBody>
      </p:sp>
      <p:pic>
        <p:nvPicPr>
          <p:cNvPr id="20482" name="Picture 2" descr="http://www.aromatherapywellness.com/site/1568081/uploaded/hyssop.jpg"/>
          <p:cNvPicPr>
            <a:picLocks noChangeAspect="1" noChangeArrowheads="1"/>
          </p:cNvPicPr>
          <p:nvPr/>
        </p:nvPicPr>
        <p:blipFill>
          <a:blip r:embed="rId2" cstate="print"/>
          <a:srcRect/>
          <a:stretch>
            <a:fillRect/>
          </a:stretch>
        </p:blipFill>
        <p:spPr bwMode="auto">
          <a:xfrm>
            <a:off x="1043608" y="1340768"/>
            <a:ext cx="7222697" cy="482453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linds(horizontal)">
                                      <p:cBhvr>
                                        <p:cTn id="7"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19:11</a:t>
            </a:r>
            <a:endParaRPr lang="en-ZA" dirty="0"/>
          </a:p>
        </p:txBody>
      </p:sp>
      <p:sp>
        <p:nvSpPr>
          <p:cNvPr id="3" name="Content Placeholder 2"/>
          <p:cNvSpPr>
            <a:spLocks noGrp="1"/>
          </p:cNvSpPr>
          <p:nvPr>
            <p:ph idx="1"/>
          </p:nvPr>
        </p:nvSpPr>
        <p:spPr>
          <a:xfrm>
            <a:off x="467544" y="1600200"/>
            <a:ext cx="8219256" cy="5257800"/>
          </a:xfrm>
        </p:spPr>
        <p:txBody>
          <a:bodyPr>
            <a:normAutofit lnSpcReduction="10000"/>
          </a:bodyPr>
          <a:lstStyle/>
          <a:p>
            <a:r>
              <a:rPr lang="en-ZA" dirty="0" smtClean="0"/>
              <a:t>Verse 11 </a:t>
            </a:r>
            <a:r>
              <a:rPr lang="en-ZA" i="1" dirty="0" smtClean="0">
                <a:solidFill>
                  <a:srgbClr val="004821"/>
                </a:solidFill>
              </a:rPr>
              <a:t>“He who touches the dead of any human being is unclean for seven days”. </a:t>
            </a:r>
            <a:r>
              <a:rPr lang="en-ZA" dirty="0" smtClean="0"/>
              <a:t>The word </a:t>
            </a:r>
            <a:r>
              <a:rPr lang="en-ZA" i="1" dirty="0" smtClean="0"/>
              <a:t>“touches”</a:t>
            </a:r>
            <a:r>
              <a:rPr lang="en-ZA" dirty="0" smtClean="0"/>
              <a:t> is </a:t>
            </a:r>
            <a:r>
              <a:rPr lang="en-ZA" i="1" dirty="0" smtClean="0"/>
              <a:t>“</a:t>
            </a:r>
            <a:r>
              <a:rPr lang="en-ZA" i="1" dirty="0" err="1" smtClean="0"/>
              <a:t>nagah</a:t>
            </a:r>
            <a:r>
              <a:rPr lang="en-ZA" i="1" dirty="0" smtClean="0"/>
              <a:t>”, </a:t>
            </a:r>
            <a:r>
              <a:rPr lang="en-ZA" dirty="0" smtClean="0"/>
              <a:t>Strong’s #5060 and means </a:t>
            </a:r>
            <a:r>
              <a:rPr lang="en-ZA" i="1" dirty="0" smtClean="0"/>
              <a:t>“touch”, “to reach for”, “to violate”, “to touch the heart of”. </a:t>
            </a:r>
            <a:r>
              <a:rPr lang="en-ZA" dirty="0" smtClean="0"/>
              <a:t>The</a:t>
            </a:r>
            <a:r>
              <a:rPr lang="en-ZA" i="1" dirty="0" smtClean="0"/>
              <a:t> “desire to touch”,</a:t>
            </a:r>
            <a:r>
              <a:rPr lang="en-ZA" dirty="0" smtClean="0"/>
              <a:t> is a conscious decision. </a:t>
            </a:r>
          </a:p>
          <a:p>
            <a:r>
              <a:rPr lang="en-ZA" dirty="0" smtClean="0"/>
              <a:t>The word for </a:t>
            </a:r>
            <a:r>
              <a:rPr lang="en-ZA" i="1" dirty="0" smtClean="0"/>
              <a:t>“dead” </a:t>
            </a:r>
            <a:r>
              <a:rPr lang="en-ZA" dirty="0" smtClean="0"/>
              <a:t>used in these verses is </a:t>
            </a:r>
            <a:r>
              <a:rPr lang="en-ZA" i="1" dirty="0" smtClean="0"/>
              <a:t>“</a:t>
            </a:r>
            <a:r>
              <a:rPr lang="en-ZA" i="1" dirty="0" err="1" smtClean="0"/>
              <a:t>muwth</a:t>
            </a:r>
            <a:r>
              <a:rPr lang="en-ZA" i="1" dirty="0" smtClean="0"/>
              <a:t>”, </a:t>
            </a:r>
            <a:r>
              <a:rPr lang="en-ZA" dirty="0" smtClean="0"/>
              <a:t>Strong’s #4191, meaning </a:t>
            </a:r>
            <a:r>
              <a:rPr lang="en-ZA" i="1" dirty="0" smtClean="0"/>
              <a:t>“to be dead”, “brought to naught” or “to fail” </a:t>
            </a:r>
            <a:r>
              <a:rPr lang="en-ZA" dirty="0" smtClean="0"/>
              <a:t>(as in your heart fails you), death is the result of sin, of </a:t>
            </a:r>
            <a:r>
              <a:rPr lang="en-ZA" i="1" dirty="0" smtClean="0"/>
              <a:t>“heart failure”. </a:t>
            </a:r>
            <a:r>
              <a:rPr lang="en-ZA" i="1" dirty="0" smtClean="0">
                <a:solidFill>
                  <a:srgbClr val="004821"/>
                </a:solidFill>
              </a:rPr>
              <a:t>“Blessed are the clean in heart, because they shall see Elohim. </a:t>
            </a:r>
            <a:r>
              <a:rPr lang="en-ZA" b="1" i="1" dirty="0" smtClean="0">
                <a:solidFill>
                  <a:srgbClr val="004821"/>
                </a:solidFill>
              </a:rPr>
              <a:t>(Matthew 5:8) </a:t>
            </a:r>
            <a:r>
              <a:rPr lang="en-ZA" i="1" dirty="0" smtClean="0">
                <a:solidFill>
                  <a:srgbClr val="004821"/>
                </a:solidFill>
              </a:rPr>
              <a:t>Draw near to Elohim and He shall draw near to you. Cleanse hands, sinners. And cleanse the hearts, you double-minded! </a:t>
            </a:r>
            <a:r>
              <a:rPr lang="en-ZA" b="1" i="1" dirty="0" smtClean="0">
                <a:solidFill>
                  <a:srgbClr val="004821"/>
                </a:solidFill>
              </a:rPr>
              <a:t>(James 4:8)</a:t>
            </a:r>
          </a:p>
          <a:p>
            <a:r>
              <a:rPr lang="en-ZA" i="1" dirty="0" smtClean="0"/>
              <a:t>“any human being”, </a:t>
            </a:r>
            <a:r>
              <a:rPr lang="en-ZA" dirty="0" smtClean="0"/>
              <a:t>some translations read </a:t>
            </a:r>
            <a:r>
              <a:rPr lang="en-ZA" i="1" dirty="0" smtClean="0"/>
              <a:t>“body of a man”</a:t>
            </a:r>
            <a:r>
              <a:rPr lang="en-ZA" dirty="0" smtClean="0"/>
              <a:t>. The phrase here is actually “</a:t>
            </a:r>
            <a:r>
              <a:rPr lang="en-ZA" i="1" dirty="0" err="1" smtClean="0"/>
              <a:t>nefesh</a:t>
            </a:r>
            <a:r>
              <a:rPr lang="en-ZA" i="1" dirty="0" smtClean="0"/>
              <a:t> </a:t>
            </a:r>
            <a:r>
              <a:rPr lang="en-ZA" i="1" dirty="0" err="1" smtClean="0"/>
              <a:t>adam</a:t>
            </a:r>
            <a:r>
              <a:rPr lang="en-ZA" i="1" dirty="0" smtClean="0"/>
              <a:t>” or “being of a man”. </a:t>
            </a:r>
            <a:r>
              <a:rPr lang="en-ZA" dirty="0" smtClean="0"/>
              <a:t>The verse then says this person is </a:t>
            </a:r>
            <a:r>
              <a:rPr lang="en-ZA" i="1" dirty="0" smtClean="0"/>
              <a:t>“unclean” </a:t>
            </a:r>
            <a:r>
              <a:rPr lang="en-ZA" dirty="0" smtClean="0"/>
              <a:t>(tame`) for seven days.</a:t>
            </a:r>
          </a:p>
          <a:p>
            <a:r>
              <a:rPr lang="en-ZA" dirty="0" smtClean="0"/>
              <a:t> </a:t>
            </a:r>
            <a:r>
              <a:rPr lang="en-ZA" dirty="0" smtClean="0">
                <a:solidFill>
                  <a:srgbClr val="C00000"/>
                </a:solidFill>
              </a:rPr>
              <a:t>Anyone who reaches out to touch that which is </a:t>
            </a:r>
            <a:r>
              <a:rPr lang="en-ZA" i="1" dirty="0" smtClean="0">
                <a:solidFill>
                  <a:srgbClr val="C00000"/>
                </a:solidFill>
              </a:rPr>
              <a:t>“death to one’s </a:t>
            </a:r>
            <a:r>
              <a:rPr lang="en-ZA" i="1" dirty="0" err="1" smtClean="0">
                <a:solidFill>
                  <a:srgbClr val="C00000"/>
                </a:solidFill>
              </a:rPr>
              <a:t>nefesh</a:t>
            </a:r>
            <a:r>
              <a:rPr lang="en-ZA" i="1" dirty="0" smtClean="0">
                <a:solidFill>
                  <a:srgbClr val="C00000"/>
                </a:solidFill>
              </a:rPr>
              <a:t> (or being) is unclean”. </a:t>
            </a:r>
            <a:r>
              <a:rPr lang="en-ZA" dirty="0" smtClean="0">
                <a:solidFill>
                  <a:srgbClr val="C00000"/>
                </a:solidFill>
              </a:rPr>
              <a:t>If you reach out to sin, you are a sinner. You are unclean.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19:12-13</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‘He is to cleanse himself with the water on the third day, and on the seventh day he is clean. (Numbers 19:12)</a:t>
            </a:r>
          </a:p>
          <a:p>
            <a:r>
              <a:rPr lang="en-ZA" dirty="0" smtClean="0"/>
              <a:t>If we accept </a:t>
            </a:r>
            <a:r>
              <a:rPr lang="he-IL" dirty="0" smtClean="0"/>
              <a:t>יהושע</a:t>
            </a:r>
            <a:r>
              <a:rPr lang="en-ZA" dirty="0" smtClean="0"/>
              <a:t>’s victory over death on the third day. If we wash ourselves with the “water” of the third day, we will be declared clean on the seventh day. That day represents the first resurrection which occurs when Mashiach comes on the seventh day, Yom Shabbat. </a:t>
            </a:r>
          </a:p>
          <a:p>
            <a:r>
              <a:rPr lang="en-ZA" dirty="0" smtClean="0"/>
              <a:t>If we do not accept </a:t>
            </a:r>
            <a:r>
              <a:rPr lang="he-IL" dirty="0" smtClean="0"/>
              <a:t>יהושע</a:t>
            </a:r>
            <a:r>
              <a:rPr lang="en-ZA" dirty="0" smtClean="0"/>
              <a:t>, we are not clean. In fact, we are cut off. Here in verse 13 it says that the </a:t>
            </a:r>
            <a:r>
              <a:rPr lang="en-ZA" i="1" dirty="0" smtClean="0"/>
              <a:t>“water for uncleanness” </a:t>
            </a:r>
            <a:r>
              <a:rPr lang="en-ZA" dirty="0" smtClean="0"/>
              <a:t>was not sprinkled on him. The phrase here is </a:t>
            </a:r>
            <a:r>
              <a:rPr lang="en-ZA" i="1" dirty="0" smtClean="0"/>
              <a:t>“</a:t>
            </a:r>
            <a:r>
              <a:rPr lang="en-ZA" i="1" dirty="0" err="1" smtClean="0"/>
              <a:t>mayim</a:t>
            </a:r>
            <a:r>
              <a:rPr lang="en-ZA" i="1" dirty="0" smtClean="0"/>
              <a:t> </a:t>
            </a:r>
            <a:r>
              <a:rPr lang="en-ZA" i="1" dirty="0" err="1" smtClean="0"/>
              <a:t>niddah</a:t>
            </a:r>
            <a:r>
              <a:rPr lang="en-ZA" i="1" dirty="0" smtClean="0"/>
              <a:t>” or “waters for separation” (impurity). </a:t>
            </a:r>
          </a:p>
          <a:p>
            <a:r>
              <a:rPr lang="en-ZA" dirty="0" smtClean="0">
                <a:solidFill>
                  <a:srgbClr val="C00000"/>
                </a:solidFill>
              </a:rPr>
              <a:t>If we do not cleanse ourselves, we defile the Dwelling Place of Elohim. What, or who, is the “</a:t>
            </a:r>
            <a:r>
              <a:rPr lang="en-ZA" i="1" dirty="0" smtClean="0">
                <a:solidFill>
                  <a:srgbClr val="C00000"/>
                </a:solidFill>
              </a:rPr>
              <a:t>Dwelling Place” or “</a:t>
            </a:r>
            <a:r>
              <a:rPr lang="en-ZA" i="1" dirty="0" err="1" smtClean="0">
                <a:solidFill>
                  <a:srgbClr val="C00000"/>
                </a:solidFill>
              </a:rPr>
              <a:t>Mishkan</a:t>
            </a:r>
            <a:r>
              <a:rPr lang="en-ZA" i="1" dirty="0" smtClean="0">
                <a:solidFill>
                  <a:srgbClr val="C00000"/>
                </a:solidFill>
              </a:rPr>
              <a:t>” </a:t>
            </a:r>
            <a:r>
              <a:rPr lang="en-ZA" dirty="0" smtClean="0">
                <a:solidFill>
                  <a:srgbClr val="C00000"/>
                </a:solidFill>
              </a:rPr>
              <a:t>of Elohim? In the absence of the Temple, we ourselves are. He won’t dwell in an unclean Tabernacle. </a:t>
            </a:r>
            <a:endParaRPr lang="en-ZA" dirty="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19:14-15</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‘This is the Torah when a man dies in a tent: All who come into the tent and all who are in the tent are unclean for seven days, and every open vessel which has no cover fastened on it, is unclean. </a:t>
            </a:r>
          </a:p>
          <a:p>
            <a:pPr marL="182563" indent="-182563">
              <a:lnSpc>
                <a:spcPts val="2200"/>
              </a:lnSpc>
              <a:buFont typeface="Arial" pitchFamily="34" charset="0"/>
              <a:buChar char="•"/>
            </a:pPr>
            <a:r>
              <a:rPr lang="en-ZA" dirty="0" smtClean="0"/>
              <a:t>“Tent”, “</a:t>
            </a:r>
            <a:r>
              <a:rPr lang="en-ZA" dirty="0" err="1" smtClean="0"/>
              <a:t>ohel</a:t>
            </a:r>
            <a:r>
              <a:rPr lang="en-ZA" dirty="0" smtClean="0"/>
              <a:t>” - Strong’s #168, meaning “Tent”, “Dwelling Place” or “Tabernacle”. Any one who “reaches out toward death” in the “Meeting Place” makes all who are in the Meeting Place unclean. Example: While in the “church”, we’ve all “taken away” and “added to” His Torah of Truth. </a:t>
            </a:r>
          </a:p>
          <a:p>
            <a:pPr marL="182563" indent="-182563">
              <a:lnSpc>
                <a:spcPts val="2200"/>
              </a:lnSpc>
              <a:buFont typeface="Arial" pitchFamily="34" charset="0"/>
              <a:buChar char="•"/>
            </a:pPr>
            <a:r>
              <a:rPr lang="en-ZA" dirty="0" smtClean="0"/>
              <a:t>“every open vessel”, which is “</a:t>
            </a:r>
            <a:r>
              <a:rPr lang="en-ZA" dirty="0" err="1" smtClean="0"/>
              <a:t>pethach</a:t>
            </a:r>
            <a:r>
              <a:rPr lang="en-ZA" dirty="0" smtClean="0"/>
              <a:t> </a:t>
            </a:r>
            <a:r>
              <a:rPr lang="en-ZA" dirty="0" err="1" smtClean="0"/>
              <a:t>kelee</a:t>
            </a:r>
            <a:r>
              <a:rPr lang="en-ZA" dirty="0" smtClean="0"/>
              <a:t>”, which can also be read as “engraved </a:t>
            </a:r>
            <a:r>
              <a:rPr lang="en-ZA" dirty="0" err="1" smtClean="0"/>
              <a:t>armor</a:t>
            </a:r>
            <a:r>
              <a:rPr lang="en-ZA" dirty="0" smtClean="0"/>
              <a:t>”, marked by Elohim.</a:t>
            </a:r>
          </a:p>
          <a:p>
            <a:pPr marL="182563" indent="-182563">
              <a:lnSpc>
                <a:spcPts val="2200"/>
              </a:lnSpc>
              <a:buFont typeface="Arial" pitchFamily="34" charset="0"/>
              <a:buChar char="•"/>
            </a:pPr>
            <a:r>
              <a:rPr lang="en-ZA" dirty="0" smtClean="0"/>
              <a:t>“no cover fastened”, which is “</a:t>
            </a:r>
            <a:r>
              <a:rPr lang="en-ZA" dirty="0" err="1" smtClean="0"/>
              <a:t>tsamid</a:t>
            </a:r>
            <a:r>
              <a:rPr lang="en-ZA" dirty="0" smtClean="0"/>
              <a:t> </a:t>
            </a:r>
            <a:r>
              <a:rPr lang="en-ZA" dirty="0" err="1" smtClean="0"/>
              <a:t>patheil</a:t>
            </a:r>
            <a:r>
              <a:rPr lang="en-ZA" dirty="0" smtClean="0"/>
              <a:t>” or “bracelet and thread”.</a:t>
            </a:r>
          </a:p>
          <a:p>
            <a:pPr>
              <a:lnSpc>
                <a:spcPts val="2200"/>
              </a:lnSpc>
            </a:pPr>
            <a:r>
              <a:rPr lang="en-ZA" dirty="0" smtClean="0">
                <a:solidFill>
                  <a:srgbClr val="C00000"/>
                </a:solidFill>
              </a:rPr>
              <a:t>Those who have no “covering”, not “marked” or have no “engraved </a:t>
            </a:r>
            <a:r>
              <a:rPr lang="en-ZA" dirty="0" err="1" smtClean="0">
                <a:solidFill>
                  <a:srgbClr val="C00000"/>
                </a:solidFill>
              </a:rPr>
              <a:t>armor</a:t>
            </a:r>
            <a:r>
              <a:rPr lang="en-ZA" dirty="0" smtClean="0">
                <a:solidFill>
                  <a:srgbClr val="C00000"/>
                </a:solidFill>
              </a:rPr>
              <a:t>” or “bracelet” are “unclean” forever. The verse implies that our covering, our </a:t>
            </a:r>
            <a:r>
              <a:rPr lang="en-ZA" dirty="0" err="1" smtClean="0">
                <a:solidFill>
                  <a:srgbClr val="C00000"/>
                </a:solidFill>
              </a:rPr>
              <a:t>armor</a:t>
            </a:r>
            <a:r>
              <a:rPr lang="en-ZA" dirty="0" smtClean="0">
                <a:solidFill>
                  <a:srgbClr val="C00000"/>
                </a:solidFill>
              </a:rPr>
              <a:t>, is “bound” or “fastened” to us. Paul called himself a “bondservant” of Elohim, bound in  “</a:t>
            </a:r>
            <a:r>
              <a:rPr lang="en-ZA" dirty="0" err="1" smtClean="0">
                <a:solidFill>
                  <a:srgbClr val="C00000"/>
                </a:solidFill>
              </a:rPr>
              <a:t>armor</a:t>
            </a:r>
            <a:r>
              <a:rPr lang="en-ZA" dirty="0" smtClean="0">
                <a:solidFill>
                  <a:srgbClr val="C00000"/>
                </a:solidFill>
              </a:rPr>
              <a:t>” and “bracelets”, or protection and bridal adornments.</a:t>
            </a:r>
            <a:endParaRPr lang="en-ZA" dirty="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19:16</a:t>
            </a:r>
            <a:endParaRPr lang="en-ZA" dirty="0"/>
          </a:p>
        </p:txBody>
      </p:sp>
      <p:sp>
        <p:nvSpPr>
          <p:cNvPr id="3" name="Content Placeholder 2"/>
          <p:cNvSpPr>
            <a:spLocks noGrp="1"/>
          </p:cNvSpPr>
          <p:nvPr>
            <p:ph idx="1"/>
          </p:nvPr>
        </p:nvSpPr>
        <p:spPr/>
        <p:txBody>
          <a:bodyPr>
            <a:normAutofit lnSpcReduction="10000"/>
          </a:bodyPr>
          <a:lstStyle/>
          <a:p>
            <a:r>
              <a:rPr lang="en-ZA" i="1" dirty="0" smtClean="0">
                <a:solidFill>
                  <a:srgbClr val="004821"/>
                </a:solidFill>
              </a:rPr>
              <a:t>‘Anyone in the open field who touches someone slain by a sword or who has died, or a bone of a man, or a grave, is unclean for seven days. </a:t>
            </a:r>
          </a:p>
          <a:p>
            <a:pPr marL="182563" indent="-182563">
              <a:buFont typeface="Arial" pitchFamily="34" charset="0"/>
              <a:buChar char="•"/>
            </a:pPr>
            <a:r>
              <a:rPr lang="en-ZA" dirty="0" smtClean="0"/>
              <a:t>“one slain” is “</a:t>
            </a:r>
            <a:r>
              <a:rPr lang="en-ZA" dirty="0" err="1" smtClean="0"/>
              <a:t>chalal</a:t>
            </a:r>
            <a:r>
              <a:rPr lang="en-ZA" dirty="0" smtClean="0"/>
              <a:t>”, or “one profaned”, the word for “sword” is “</a:t>
            </a:r>
            <a:r>
              <a:rPr lang="en-ZA" dirty="0" err="1" smtClean="0"/>
              <a:t>kereb</a:t>
            </a:r>
            <a:r>
              <a:rPr lang="en-ZA" dirty="0" smtClean="0"/>
              <a:t>”, or “stone </a:t>
            </a:r>
            <a:r>
              <a:rPr lang="en-ZA" dirty="0" err="1" smtClean="0"/>
              <a:t>cutter‟s</a:t>
            </a:r>
            <a:r>
              <a:rPr lang="en-ZA" dirty="0" smtClean="0"/>
              <a:t> tool” </a:t>
            </a:r>
          </a:p>
          <a:p>
            <a:pPr marL="182563" indent="-182563">
              <a:buFont typeface="Arial" pitchFamily="34" charset="0"/>
              <a:buChar char="•"/>
            </a:pPr>
            <a:r>
              <a:rPr lang="en-ZA" dirty="0" smtClean="0"/>
              <a:t>“open” is “</a:t>
            </a:r>
            <a:r>
              <a:rPr lang="en-ZA" dirty="0" err="1" smtClean="0"/>
              <a:t>panim</a:t>
            </a:r>
            <a:r>
              <a:rPr lang="en-ZA" dirty="0" smtClean="0"/>
              <a:t>” or “face” and the word for “field” is “</a:t>
            </a:r>
            <a:r>
              <a:rPr lang="en-ZA" dirty="0" err="1" smtClean="0"/>
              <a:t>sadeh</a:t>
            </a:r>
            <a:r>
              <a:rPr lang="en-ZA" dirty="0" smtClean="0"/>
              <a:t>” or “open land”. </a:t>
            </a:r>
          </a:p>
          <a:p>
            <a:pPr marL="182563" indent="-182563">
              <a:buFont typeface="Arial" pitchFamily="34" charset="0"/>
              <a:buChar char="•"/>
            </a:pPr>
            <a:r>
              <a:rPr lang="en-ZA" dirty="0" smtClean="0"/>
              <a:t>“who has died”, which is “</a:t>
            </a:r>
            <a:r>
              <a:rPr lang="en-ZA" dirty="0" err="1" smtClean="0"/>
              <a:t>muwth</a:t>
            </a:r>
            <a:r>
              <a:rPr lang="en-ZA" dirty="0" smtClean="0"/>
              <a:t>” or one who has “failed” or is “dead”. </a:t>
            </a:r>
          </a:p>
          <a:p>
            <a:pPr marL="182563" indent="-182563">
              <a:buFont typeface="Arial" pitchFamily="34" charset="0"/>
              <a:buChar char="•"/>
            </a:pPr>
            <a:r>
              <a:rPr lang="en-ZA" dirty="0" smtClean="0"/>
              <a:t>“a bone of a man”, which is “</a:t>
            </a:r>
            <a:r>
              <a:rPr lang="en-ZA" dirty="0" err="1" smtClean="0"/>
              <a:t>etsem</a:t>
            </a:r>
            <a:r>
              <a:rPr lang="en-ZA" dirty="0" smtClean="0"/>
              <a:t> </a:t>
            </a:r>
            <a:r>
              <a:rPr lang="en-ZA" dirty="0" err="1" smtClean="0"/>
              <a:t>adam</a:t>
            </a:r>
            <a:r>
              <a:rPr lang="en-ZA" dirty="0" smtClean="0"/>
              <a:t>” or “substance of a man”. </a:t>
            </a:r>
          </a:p>
          <a:p>
            <a:pPr marL="182563" indent="-182563">
              <a:buFont typeface="Arial" pitchFamily="34" charset="0"/>
              <a:buChar char="•"/>
            </a:pPr>
            <a:r>
              <a:rPr lang="en-ZA" dirty="0" smtClean="0"/>
              <a:t>“grave”, or “</a:t>
            </a:r>
            <a:r>
              <a:rPr lang="en-ZA" dirty="0" err="1" smtClean="0"/>
              <a:t>qeber</a:t>
            </a:r>
            <a:r>
              <a:rPr lang="en-ZA" dirty="0" smtClean="0"/>
              <a:t>”, which is “</a:t>
            </a:r>
            <a:r>
              <a:rPr lang="en-ZA" dirty="0" err="1" smtClean="0"/>
              <a:t>sepulcher</a:t>
            </a:r>
            <a:r>
              <a:rPr lang="en-ZA" dirty="0" smtClean="0"/>
              <a:t>” or “tomb”, as opposed to “</a:t>
            </a:r>
            <a:r>
              <a:rPr lang="en-ZA" dirty="0" err="1" smtClean="0"/>
              <a:t>she’ol</a:t>
            </a:r>
            <a:r>
              <a:rPr lang="en-ZA" dirty="0" smtClean="0"/>
              <a:t>” which is “grave”. </a:t>
            </a:r>
          </a:p>
          <a:p>
            <a:r>
              <a:rPr lang="en-ZA" dirty="0" smtClean="0">
                <a:solidFill>
                  <a:srgbClr val="C00000"/>
                </a:solidFill>
              </a:rPr>
              <a:t>Anyone who reaches for one that is profaned by the sword in the open, or the dead (as sinners), or the substance of men (earthly riches), or the tomb (to live among the dead), shall be unclean seven days. </a:t>
            </a:r>
            <a:endParaRPr lang="en-ZA" dirty="0">
              <a:solidFill>
                <a:srgbClr val="C0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19:17-18</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for the unclean being they shall take some of the ashes of the heifer burnt for cleansing from sin, and running water shall be put on them in a vessel. ‘And a clean man shall take hyssop and dip it in the water, and shall sprinkle it on the tent, and on all the vessels, and on the beings who were there, or on the one who touched a bone, or the slain, or the dead, or a grave. </a:t>
            </a:r>
          </a:p>
          <a:p>
            <a:pPr marL="182563" indent="-182563">
              <a:buFont typeface="Arial" pitchFamily="34" charset="0"/>
              <a:buChar char="•"/>
            </a:pPr>
            <a:r>
              <a:rPr lang="en-ZA" i="1" dirty="0" smtClean="0"/>
              <a:t>“ashes” is “</a:t>
            </a:r>
            <a:r>
              <a:rPr lang="en-ZA" i="1" dirty="0" err="1" smtClean="0"/>
              <a:t>aphar</a:t>
            </a:r>
            <a:r>
              <a:rPr lang="en-ZA" i="1" dirty="0" smtClean="0"/>
              <a:t>”, </a:t>
            </a:r>
            <a:r>
              <a:rPr lang="en-ZA" dirty="0" smtClean="0"/>
              <a:t>Strong’s #6083 also meaning  “</a:t>
            </a:r>
            <a:r>
              <a:rPr lang="en-ZA" i="1" dirty="0" smtClean="0"/>
              <a:t>dust”</a:t>
            </a:r>
            <a:r>
              <a:rPr lang="en-ZA" dirty="0" smtClean="0"/>
              <a:t> same as.</a:t>
            </a:r>
          </a:p>
          <a:p>
            <a:pPr marL="182563" indent="-182563" algn="ctr"/>
            <a:r>
              <a:rPr lang="en-ZA" dirty="0" smtClean="0"/>
              <a:t> </a:t>
            </a: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Elohim formed the man out of dust from the ground, and breathed into his nostrils breath of life. And the man became a living being. </a:t>
            </a:r>
            <a:r>
              <a:rPr lang="en-US" b="1" i="1" dirty="0" smtClean="0">
                <a:solidFill>
                  <a:srgbClr val="004821"/>
                </a:solidFill>
              </a:rPr>
              <a:t>(Genesis 2:7)</a:t>
            </a:r>
          </a:p>
          <a:p>
            <a:pPr marL="182563" indent="-182563" algn="ctr"/>
            <a:r>
              <a:rPr lang="en-ZA" i="1" dirty="0" smtClean="0">
                <a:solidFill>
                  <a:srgbClr val="004821"/>
                </a:solidFill>
              </a:rPr>
              <a:t>“And I shall make your seed as the dust of the earth, so that, if a man could count the dust of the earth, then your seed also could be counted. </a:t>
            </a:r>
            <a:r>
              <a:rPr lang="en-ZA" b="1" i="1" dirty="0" smtClean="0">
                <a:solidFill>
                  <a:srgbClr val="004821"/>
                </a:solidFill>
              </a:rPr>
              <a:t>(Genesis 13:16)</a:t>
            </a:r>
          </a:p>
          <a:p>
            <a:r>
              <a:rPr lang="en-ZA" dirty="0" smtClean="0">
                <a:solidFill>
                  <a:srgbClr val="C00000"/>
                </a:solidFill>
              </a:rPr>
              <a:t>We have </a:t>
            </a:r>
            <a:r>
              <a:rPr lang="he-IL" dirty="0" smtClean="0">
                <a:solidFill>
                  <a:srgbClr val="C00000"/>
                </a:solidFill>
              </a:rPr>
              <a:t>יהושע</a:t>
            </a:r>
            <a:r>
              <a:rPr lang="en-ZA" dirty="0" smtClean="0">
                <a:solidFill>
                  <a:srgbClr val="C00000"/>
                </a:solidFill>
              </a:rPr>
              <a:t> as the Son of Adam (from the dust) and by His sacrifice, we become part of </a:t>
            </a:r>
            <a:r>
              <a:rPr lang="en-ZA" dirty="0" err="1" smtClean="0">
                <a:solidFill>
                  <a:srgbClr val="C00000"/>
                </a:solidFill>
              </a:rPr>
              <a:t>Avraham’s</a:t>
            </a:r>
            <a:r>
              <a:rPr lang="en-ZA" dirty="0" smtClean="0">
                <a:solidFill>
                  <a:srgbClr val="C00000"/>
                </a:solidFill>
              </a:rPr>
              <a:t> seed, the “dust of the earth” who cannot be counted.  </a:t>
            </a:r>
            <a:endParaRPr lang="en-ZA" dirty="0">
              <a:solidFill>
                <a:srgbClr val="C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19:17</a:t>
            </a:r>
            <a:endParaRPr lang="en-ZA" dirty="0"/>
          </a:p>
        </p:txBody>
      </p:sp>
      <p:sp>
        <p:nvSpPr>
          <p:cNvPr id="3" name="Content Placeholder 2"/>
          <p:cNvSpPr>
            <a:spLocks noGrp="1"/>
          </p:cNvSpPr>
          <p:nvPr>
            <p:ph idx="1"/>
          </p:nvPr>
        </p:nvSpPr>
        <p:spPr/>
        <p:txBody>
          <a:bodyPr>
            <a:normAutofit lnSpcReduction="10000"/>
          </a:bodyPr>
          <a:lstStyle/>
          <a:p>
            <a:r>
              <a:rPr lang="en-ZA" i="1" dirty="0" smtClean="0"/>
              <a:t>“running water”, “</a:t>
            </a:r>
            <a:r>
              <a:rPr lang="en-ZA" i="1" dirty="0" err="1" smtClean="0"/>
              <a:t>chai</a:t>
            </a:r>
            <a:r>
              <a:rPr lang="en-ZA" i="1" dirty="0" smtClean="0"/>
              <a:t> </a:t>
            </a:r>
            <a:r>
              <a:rPr lang="en-ZA" i="1" dirty="0" err="1" smtClean="0"/>
              <a:t>mayim</a:t>
            </a:r>
            <a:r>
              <a:rPr lang="en-ZA" i="1" dirty="0" smtClean="0"/>
              <a:t>” </a:t>
            </a:r>
            <a:r>
              <a:rPr lang="en-ZA" dirty="0" smtClean="0"/>
              <a:t>or “living water</a:t>
            </a:r>
          </a:p>
          <a:p>
            <a:pPr algn="ctr"/>
            <a:r>
              <a:rPr lang="en-ZA" i="1" dirty="0" smtClean="0">
                <a:solidFill>
                  <a:srgbClr val="004821"/>
                </a:solidFill>
              </a:rPr>
              <a:t>.. “If you knew the gift of Elohim, and who it is who says to you, ‘Give Me to drink,’ you would have asked Him, and He would have given you living water</a:t>
            </a:r>
            <a:r>
              <a:rPr lang="en-ZA" b="1" i="1" dirty="0" smtClean="0">
                <a:solidFill>
                  <a:srgbClr val="004821"/>
                </a:solidFill>
              </a:rPr>
              <a:t>.” (John 4:9-10) </a:t>
            </a:r>
          </a:p>
          <a:p>
            <a:pPr algn="ctr"/>
            <a:r>
              <a:rPr lang="en-ZA" i="1" dirty="0" smtClean="0">
                <a:solidFill>
                  <a:srgbClr val="004821"/>
                </a:solidFill>
              </a:rPr>
              <a:t>And on the last day, the great day of the festival, </a:t>
            </a:r>
            <a:r>
              <a:rPr lang="he-IL" i="1" dirty="0" smtClean="0">
                <a:solidFill>
                  <a:srgbClr val="004821"/>
                </a:solidFill>
              </a:rPr>
              <a:t>יהושע</a:t>
            </a:r>
            <a:r>
              <a:rPr lang="en-ZA" i="1" dirty="0" smtClean="0">
                <a:solidFill>
                  <a:srgbClr val="004821"/>
                </a:solidFill>
              </a:rPr>
              <a:t> stood and cried out, saying, “If anyone thirsts, let him come to Me, and let him who believes in Me drink. “As the Scripture said, out of His innermost shall flow rivers of living water.” </a:t>
            </a:r>
            <a:r>
              <a:rPr lang="en-ZA" b="1" i="1" dirty="0" smtClean="0">
                <a:solidFill>
                  <a:srgbClr val="004821"/>
                </a:solidFill>
              </a:rPr>
              <a:t>(John 7:37-38)</a:t>
            </a:r>
          </a:p>
          <a:p>
            <a:pPr algn="ctr"/>
            <a:r>
              <a:rPr lang="en-ZA" i="1" dirty="0" smtClean="0">
                <a:solidFill>
                  <a:srgbClr val="004821"/>
                </a:solidFill>
              </a:rPr>
              <a:t>“Be amazed, O heavens, at this, and be frightened, be utterly dried up,” declares </a:t>
            </a:r>
            <a:r>
              <a:rPr lang="he-IL" i="1" dirty="0" smtClean="0">
                <a:solidFill>
                  <a:srgbClr val="004821"/>
                </a:solidFill>
              </a:rPr>
              <a:t>יהוה</a:t>
            </a:r>
            <a:r>
              <a:rPr lang="en-ZA" i="1" dirty="0" smtClean="0">
                <a:solidFill>
                  <a:srgbClr val="004821"/>
                </a:solidFill>
              </a:rPr>
              <a:t>. “For My people have done two evils: they have forsaken Me, the fountain of living waters, to hew out for themselves cisterns, cracked cisterns, which do not hold water. </a:t>
            </a:r>
            <a:r>
              <a:rPr lang="en-ZA" b="1" i="1" dirty="0" smtClean="0">
                <a:solidFill>
                  <a:srgbClr val="004821"/>
                </a:solidFill>
              </a:rPr>
              <a:t>(Jeremiah 2:12-13) </a:t>
            </a:r>
          </a:p>
          <a:p>
            <a:pPr algn="ctr"/>
            <a:r>
              <a:rPr lang="en-ZA" i="1" dirty="0" smtClean="0">
                <a:solidFill>
                  <a:srgbClr val="004821"/>
                </a:solidFill>
              </a:rPr>
              <a:t>O </a:t>
            </a:r>
            <a:r>
              <a:rPr lang="he-IL" i="1" dirty="0" smtClean="0">
                <a:solidFill>
                  <a:srgbClr val="004821"/>
                </a:solidFill>
              </a:rPr>
              <a:t>יהוה</a:t>
            </a:r>
            <a:r>
              <a:rPr lang="en-ZA" i="1" dirty="0" smtClean="0">
                <a:solidFill>
                  <a:srgbClr val="004821"/>
                </a:solidFill>
              </a:rPr>
              <a:t>, the expectation of </a:t>
            </a:r>
            <a:r>
              <a:rPr lang="en-ZA" i="1" dirty="0" err="1" smtClean="0">
                <a:solidFill>
                  <a:srgbClr val="004821"/>
                </a:solidFill>
              </a:rPr>
              <a:t>Yisra’ĕl</a:t>
            </a:r>
            <a:r>
              <a:rPr lang="en-ZA" i="1" dirty="0" smtClean="0">
                <a:solidFill>
                  <a:srgbClr val="004821"/>
                </a:solidFill>
              </a:rPr>
              <a:t>, all who forsake You are put to shame. “Those who depart from Me shall be written in the earth, because they have forsaken </a:t>
            </a:r>
            <a:r>
              <a:rPr lang="he-IL" i="1" dirty="0" smtClean="0">
                <a:solidFill>
                  <a:srgbClr val="004821"/>
                </a:solidFill>
              </a:rPr>
              <a:t>יהוה</a:t>
            </a:r>
            <a:r>
              <a:rPr lang="en-ZA" i="1" dirty="0" smtClean="0">
                <a:solidFill>
                  <a:srgbClr val="004821"/>
                </a:solidFill>
              </a:rPr>
              <a:t>, the fountain of living waters.” </a:t>
            </a:r>
            <a:r>
              <a:rPr lang="en-ZA" b="1" i="1" dirty="0" smtClean="0">
                <a:solidFill>
                  <a:srgbClr val="004821"/>
                </a:solidFill>
              </a:rPr>
              <a:t>(Jeremiah 17:13)</a:t>
            </a:r>
          </a:p>
          <a:p>
            <a:pPr algn="ctr"/>
            <a:endParaRPr lang="en-US" i="1" dirty="0" smtClean="0">
              <a:solidFill>
                <a:srgbClr val="00482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PURIFICATION JARS</a:t>
            </a:r>
            <a:endParaRPr lang="en-ZA" dirty="0"/>
          </a:p>
        </p:txBody>
      </p:sp>
      <p:sp>
        <p:nvSpPr>
          <p:cNvPr id="3" name="Content Placeholder 2"/>
          <p:cNvSpPr>
            <a:spLocks noGrp="1"/>
          </p:cNvSpPr>
          <p:nvPr>
            <p:ph idx="1"/>
          </p:nvPr>
        </p:nvSpPr>
        <p:spPr/>
        <p:txBody>
          <a:bodyPr>
            <a:normAutofit/>
          </a:bodyPr>
          <a:lstStyle/>
          <a:p>
            <a:r>
              <a:rPr lang="en-ZA" dirty="0" smtClean="0"/>
              <a:t>For an unclean (</a:t>
            </a:r>
            <a:r>
              <a:rPr lang="en-ZA" dirty="0" err="1" smtClean="0"/>
              <a:t>tzarat</a:t>
            </a:r>
            <a:r>
              <a:rPr lang="en-ZA" dirty="0" smtClean="0"/>
              <a:t>) person, ashes from the red heifer, the burnt offering of purification, were put into a jar, and fresh living water was poured over them. Then a man who was ceremonially clean would take some hyssop, dip it in the water and sprinkle the tent and all the furnishings, as well as the people who were there. But if a person who was unclean did not purify himself on the third and seventh day, he was cut off from the community, because he had defiled the sanctuary of YHVH; the water of cleansing had not been sprinkled on him, and he was unclean. </a:t>
            </a:r>
          </a:p>
          <a:p>
            <a:pPr algn="ctr"/>
            <a:r>
              <a:rPr lang="en-ZA" i="1" dirty="0" smtClean="0">
                <a:solidFill>
                  <a:srgbClr val="004821"/>
                </a:solidFill>
              </a:rPr>
              <a:t>His mother said to the servants, “Do whatever He says to you.” And there were six stone water-jugs standing there, according to the mode of cleansing of the </a:t>
            </a:r>
            <a:r>
              <a:rPr lang="en-ZA" i="1" dirty="0" err="1" smtClean="0">
                <a:solidFill>
                  <a:srgbClr val="004821"/>
                </a:solidFill>
              </a:rPr>
              <a:t>Yehuḏim</a:t>
            </a:r>
            <a:r>
              <a:rPr lang="en-ZA" i="1" dirty="0" smtClean="0">
                <a:solidFill>
                  <a:srgbClr val="004821"/>
                </a:solidFill>
              </a:rPr>
              <a:t>, each holding two or three measures. </a:t>
            </a:r>
            <a:r>
              <a:rPr lang="he-IL" i="1" dirty="0" smtClean="0">
                <a:solidFill>
                  <a:srgbClr val="004821"/>
                </a:solidFill>
              </a:rPr>
              <a:t>יהושע</a:t>
            </a:r>
            <a:r>
              <a:rPr lang="en-ZA" i="1" dirty="0" smtClean="0">
                <a:solidFill>
                  <a:srgbClr val="004821"/>
                </a:solidFill>
              </a:rPr>
              <a:t> said to them, “Fill the water-jugs with water.” ..</a:t>
            </a:r>
            <a:r>
              <a:rPr lang="en-US" i="1" dirty="0" smtClean="0">
                <a:solidFill>
                  <a:srgbClr val="004821"/>
                </a:solidFill>
              </a:rPr>
              <a:t>(John 2:5-9)</a:t>
            </a:r>
          </a:p>
          <a:p>
            <a:endParaRPr lang="en-US" dirty="0" smtClean="0"/>
          </a:p>
          <a:p>
            <a:endParaRPr lang="en-ZA" dirty="0" smtClean="0"/>
          </a:p>
          <a:p>
            <a:endParaRPr lang="en-ZA" dirty="0" smtClean="0"/>
          </a:p>
          <a:p>
            <a:endParaRPr lang="en-ZA" dirty="0" smtClean="0"/>
          </a:p>
          <a:p>
            <a:endParaRPr lang="en-ZA" dirty="0"/>
          </a:p>
        </p:txBody>
      </p:sp>
      <p:pic>
        <p:nvPicPr>
          <p:cNvPr id="13314" name="Picture 2" descr="http://www.civilization.ca/cmc/exhibitions/civil/israel/images/dss591e.jpg"/>
          <p:cNvPicPr>
            <a:picLocks noChangeAspect="1" noChangeArrowheads="1"/>
          </p:cNvPicPr>
          <p:nvPr/>
        </p:nvPicPr>
        <p:blipFill>
          <a:blip r:embed="rId2" cstate="print"/>
          <a:srcRect/>
          <a:stretch>
            <a:fillRect/>
          </a:stretch>
        </p:blipFill>
        <p:spPr bwMode="auto">
          <a:xfrm>
            <a:off x="2195736" y="476672"/>
            <a:ext cx="4657725" cy="59721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linds(horizontal)">
                                      <p:cBhvr>
                                        <p:cTn id="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NUMBERS 20:1-13</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the children of </a:t>
            </a:r>
            <a:r>
              <a:rPr lang="en-ZA" i="1" dirty="0" err="1" smtClean="0">
                <a:solidFill>
                  <a:srgbClr val="004821"/>
                </a:solidFill>
              </a:rPr>
              <a:t>Yisra’ĕl</a:t>
            </a:r>
            <a:r>
              <a:rPr lang="en-ZA" i="1" dirty="0" smtClean="0">
                <a:solidFill>
                  <a:srgbClr val="004821"/>
                </a:solidFill>
              </a:rPr>
              <a:t>, all the congregation, came into the Wilderness of </a:t>
            </a:r>
            <a:r>
              <a:rPr lang="en-ZA" i="1" dirty="0" err="1" smtClean="0">
                <a:solidFill>
                  <a:srgbClr val="004821"/>
                </a:solidFill>
              </a:rPr>
              <a:t>Tsin</a:t>
            </a:r>
            <a:r>
              <a:rPr lang="en-ZA" i="1" dirty="0" smtClean="0">
                <a:solidFill>
                  <a:srgbClr val="004821"/>
                </a:solidFill>
              </a:rPr>
              <a:t> in the first month, and the people stayed in </a:t>
            </a:r>
            <a:r>
              <a:rPr lang="en-ZA" i="1" dirty="0" err="1" smtClean="0">
                <a:solidFill>
                  <a:srgbClr val="004821"/>
                </a:solidFill>
              </a:rPr>
              <a:t>Qaḏĕsh</a:t>
            </a:r>
            <a:r>
              <a:rPr lang="en-ZA" i="1" dirty="0" smtClean="0">
                <a:solidFill>
                  <a:srgbClr val="004821"/>
                </a:solidFill>
              </a:rPr>
              <a:t>. And </a:t>
            </a:r>
            <a:r>
              <a:rPr lang="en-ZA" i="1" dirty="0" err="1" smtClean="0">
                <a:solidFill>
                  <a:srgbClr val="004821"/>
                </a:solidFill>
              </a:rPr>
              <a:t>Miryam</a:t>
            </a:r>
            <a:r>
              <a:rPr lang="en-ZA" i="1" dirty="0" smtClean="0">
                <a:solidFill>
                  <a:srgbClr val="004821"/>
                </a:solidFill>
              </a:rPr>
              <a:t> died there and was buried there. Now there was no water for the congregation and they assembled against </a:t>
            </a:r>
            <a:r>
              <a:rPr lang="en-ZA" i="1" dirty="0" err="1" smtClean="0">
                <a:solidFill>
                  <a:srgbClr val="004821"/>
                </a:solidFill>
              </a:rPr>
              <a:t>Mosheh</a:t>
            </a:r>
            <a:r>
              <a:rPr lang="en-ZA" i="1" dirty="0" smtClean="0">
                <a:solidFill>
                  <a:srgbClr val="004821"/>
                </a:solidFill>
              </a:rPr>
              <a:t> and against </a:t>
            </a:r>
            <a:r>
              <a:rPr lang="en-ZA" i="1" dirty="0" err="1" smtClean="0">
                <a:solidFill>
                  <a:srgbClr val="004821"/>
                </a:solidFill>
              </a:rPr>
              <a:t>Aharon</a:t>
            </a:r>
            <a:r>
              <a:rPr lang="en-ZA" i="1" dirty="0" smtClean="0">
                <a:solidFill>
                  <a:srgbClr val="004821"/>
                </a:solidFill>
              </a:rPr>
              <a:t>. And the people contended with </a:t>
            </a:r>
            <a:r>
              <a:rPr lang="en-ZA" i="1" dirty="0" err="1" smtClean="0">
                <a:solidFill>
                  <a:srgbClr val="004821"/>
                </a:solidFill>
              </a:rPr>
              <a:t>Mosheh</a:t>
            </a:r>
            <a:r>
              <a:rPr lang="en-ZA" i="1" dirty="0" smtClean="0">
                <a:solidFill>
                  <a:srgbClr val="004821"/>
                </a:solidFill>
              </a:rPr>
              <a:t> and spoke, saying, “If only we had died when our brothers died before </a:t>
            </a:r>
            <a:r>
              <a:rPr lang="he-IL" i="1" dirty="0" smtClean="0">
                <a:solidFill>
                  <a:srgbClr val="004821"/>
                </a:solidFill>
              </a:rPr>
              <a:t>יהוה</a:t>
            </a:r>
            <a:r>
              <a:rPr lang="en-ZA" i="1" dirty="0" smtClean="0">
                <a:solidFill>
                  <a:srgbClr val="004821"/>
                </a:solidFill>
              </a:rPr>
              <a:t>! ...“And why have you brought us up out of </a:t>
            </a:r>
            <a:r>
              <a:rPr lang="en-ZA" i="1" dirty="0" err="1" smtClean="0">
                <a:solidFill>
                  <a:srgbClr val="004821"/>
                </a:solidFill>
              </a:rPr>
              <a:t>Mitsrayim</a:t>
            </a:r>
            <a:r>
              <a:rPr lang="en-ZA" i="1" dirty="0" smtClean="0">
                <a:solidFill>
                  <a:srgbClr val="004821"/>
                </a:solidFill>
              </a:rPr>
              <a:t>, ...“Take the rod and assemble the congregation, you and your brother </a:t>
            </a:r>
            <a:r>
              <a:rPr lang="en-ZA" i="1" dirty="0" err="1" smtClean="0">
                <a:solidFill>
                  <a:srgbClr val="004821"/>
                </a:solidFill>
              </a:rPr>
              <a:t>Aharon</a:t>
            </a:r>
            <a:r>
              <a:rPr lang="en-ZA" i="1" dirty="0" smtClean="0">
                <a:solidFill>
                  <a:srgbClr val="004821"/>
                </a:solidFill>
              </a:rPr>
              <a:t>. And you shall speak to the rock before their eyes, and it shall give its water. .. And </a:t>
            </a:r>
            <a:r>
              <a:rPr lang="en-ZA" i="1" dirty="0" err="1" smtClean="0">
                <a:solidFill>
                  <a:srgbClr val="004821"/>
                </a:solidFill>
              </a:rPr>
              <a:t>Mosheh</a:t>
            </a:r>
            <a:r>
              <a:rPr lang="en-ZA" i="1" dirty="0" smtClean="0">
                <a:solidFill>
                  <a:srgbClr val="004821"/>
                </a:solidFill>
              </a:rPr>
              <a:t> took the rod from before </a:t>
            </a:r>
            <a:r>
              <a:rPr lang="he-IL" i="1" dirty="0" smtClean="0">
                <a:solidFill>
                  <a:srgbClr val="004821"/>
                </a:solidFill>
              </a:rPr>
              <a:t>יהוה</a:t>
            </a:r>
            <a:r>
              <a:rPr lang="en-ZA" i="1" dirty="0" smtClean="0">
                <a:solidFill>
                  <a:srgbClr val="004821"/>
                </a:solidFill>
              </a:rPr>
              <a:t> as He commanded him. .. And he said to them, “Hear now, you rebels, shall we bring water for you out of this rock?” Then </a:t>
            </a:r>
            <a:r>
              <a:rPr lang="en-ZA" i="1" dirty="0" err="1" smtClean="0">
                <a:solidFill>
                  <a:srgbClr val="004821"/>
                </a:solidFill>
              </a:rPr>
              <a:t>Mosheh</a:t>
            </a:r>
            <a:r>
              <a:rPr lang="en-ZA" i="1" dirty="0" smtClean="0">
                <a:solidFill>
                  <a:srgbClr val="004821"/>
                </a:solidFill>
              </a:rPr>
              <a:t> lifted his hand and struck the rock twice with his rod. .. But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and to </a:t>
            </a:r>
            <a:r>
              <a:rPr lang="en-ZA" i="1" dirty="0" err="1" smtClean="0">
                <a:solidFill>
                  <a:srgbClr val="004821"/>
                </a:solidFill>
              </a:rPr>
              <a:t>Aharon</a:t>
            </a:r>
            <a:r>
              <a:rPr lang="en-ZA" i="1" dirty="0" smtClean="0">
                <a:solidFill>
                  <a:srgbClr val="004821"/>
                </a:solidFill>
              </a:rPr>
              <a:t>, “Because you did not believe Me, to set Me apart in the eyes of the children of </a:t>
            </a:r>
            <a:r>
              <a:rPr lang="en-ZA" i="1" dirty="0" err="1" smtClean="0">
                <a:solidFill>
                  <a:srgbClr val="004821"/>
                </a:solidFill>
              </a:rPr>
              <a:t>Yisra’ĕl</a:t>
            </a:r>
            <a:r>
              <a:rPr lang="en-ZA" i="1" dirty="0" smtClean="0">
                <a:solidFill>
                  <a:srgbClr val="004821"/>
                </a:solidFill>
              </a:rPr>
              <a:t>, therefore you do not bring this assembly into the land which I have given them.” These were the waters of </a:t>
            </a:r>
            <a:r>
              <a:rPr lang="en-ZA" i="1" dirty="0" err="1" smtClean="0">
                <a:solidFill>
                  <a:srgbClr val="004821"/>
                </a:solidFill>
              </a:rPr>
              <a:t>Meriḇah</a:t>
            </a:r>
            <a:r>
              <a:rPr lang="en-ZA" i="1" dirty="0" smtClean="0">
                <a:solidFill>
                  <a:srgbClr val="004821"/>
                </a:solidFill>
              </a:rPr>
              <a:t>, because the children of </a:t>
            </a:r>
            <a:r>
              <a:rPr lang="en-ZA" i="1" dirty="0" err="1" smtClean="0">
                <a:solidFill>
                  <a:srgbClr val="004821"/>
                </a:solidFill>
              </a:rPr>
              <a:t>Yisra’ĕl</a:t>
            </a:r>
            <a:r>
              <a:rPr lang="en-ZA" i="1" dirty="0" smtClean="0">
                <a:solidFill>
                  <a:srgbClr val="004821"/>
                </a:solidFill>
              </a:rPr>
              <a:t> contended with </a:t>
            </a:r>
            <a:r>
              <a:rPr lang="he-IL" i="1" dirty="0" smtClean="0">
                <a:solidFill>
                  <a:srgbClr val="004821"/>
                </a:solidFill>
              </a:rPr>
              <a:t>יהוה</a:t>
            </a:r>
            <a:r>
              <a:rPr lang="en-ZA" i="1" dirty="0" smtClean="0">
                <a:solidFill>
                  <a:srgbClr val="004821"/>
                </a:solidFill>
              </a:rPr>
              <a:t>, and He was set apart among them. </a:t>
            </a:r>
            <a:endParaRPr lang="en-US" i="1" dirty="0" smtClean="0">
              <a:solidFill>
                <a:srgbClr val="00482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 THE DIFFERENCE</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t>
            </a:r>
            <a:r>
              <a:rPr lang="en-ZA" b="1" i="1" dirty="0" smtClean="0">
                <a:solidFill>
                  <a:srgbClr val="004821"/>
                </a:solidFill>
              </a:rPr>
              <a:t>assemble the congregation</a:t>
            </a:r>
            <a:r>
              <a:rPr lang="en-ZA" i="1" dirty="0" smtClean="0">
                <a:solidFill>
                  <a:srgbClr val="004821"/>
                </a:solidFill>
              </a:rPr>
              <a:t>, you and your brother </a:t>
            </a:r>
            <a:r>
              <a:rPr lang="en-ZA" i="1" dirty="0" err="1" smtClean="0">
                <a:solidFill>
                  <a:srgbClr val="004821"/>
                </a:solidFill>
              </a:rPr>
              <a:t>Aharon</a:t>
            </a:r>
            <a:r>
              <a:rPr lang="en-ZA" i="1" dirty="0" smtClean="0">
                <a:solidFill>
                  <a:srgbClr val="004821"/>
                </a:solidFill>
              </a:rPr>
              <a:t>. And you shall </a:t>
            </a:r>
            <a:r>
              <a:rPr lang="en-ZA" b="1" i="1" dirty="0" smtClean="0">
                <a:solidFill>
                  <a:srgbClr val="004821"/>
                </a:solidFill>
              </a:rPr>
              <a:t>speak to the rock before their eyes</a:t>
            </a:r>
            <a:r>
              <a:rPr lang="en-ZA" i="1" dirty="0" smtClean="0">
                <a:solidFill>
                  <a:srgbClr val="004821"/>
                </a:solidFill>
              </a:rPr>
              <a:t>, and it shall give its water. And you shall bring water for them out of the rock and give drink to the congregation and their livestock.” </a:t>
            </a:r>
            <a:r>
              <a:rPr lang="en-ZA" b="1" i="1" dirty="0" smtClean="0">
                <a:solidFill>
                  <a:srgbClr val="004821"/>
                </a:solidFill>
              </a:rPr>
              <a:t>(Numbers 20:8)</a:t>
            </a:r>
          </a:p>
          <a:p>
            <a:pPr>
              <a:lnSpc>
                <a:spcPts val="2200"/>
              </a:lnSpc>
            </a:pPr>
            <a:r>
              <a:rPr lang="en-ZA" dirty="0" smtClean="0"/>
              <a:t>In His reaction to the people’s complaint, the Almighty appears very merciful and full of love. But why does their complaint stir Moshe to anger and </a:t>
            </a:r>
            <a:r>
              <a:rPr lang="he-IL" dirty="0" smtClean="0"/>
              <a:t>יהוה </a:t>
            </a:r>
            <a:r>
              <a:rPr lang="en-ZA" dirty="0" smtClean="0"/>
              <a:t> to compassion? To us it seems that Moshe’s response was justified, since they are repeating a former complaint. So then, what explains </a:t>
            </a:r>
            <a:r>
              <a:rPr lang="he-IL" dirty="0" smtClean="0"/>
              <a:t>יהוה</a:t>
            </a:r>
            <a:r>
              <a:rPr lang="en-ZA" dirty="0" smtClean="0"/>
              <a:t>’s empathetic response? The key to understanding the story is timing: </a:t>
            </a:r>
          </a:p>
          <a:p>
            <a:pPr marL="182563" indent="-182563">
              <a:lnSpc>
                <a:spcPts val="2200"/>
              </a:lnSpc>
              <a:buFont typeface="Arial" pitchFamily="34" charset="0"/>
              <a:buChar char="•"/>
            </a:pPr>
            <a:r>
              <a:rPr lang="en-ZA" dirty="0" smtClean="0"/>
              <a:t>This is not the same generation that uttered the first complaint. </a:t>
            </a:r>
          </a:p>
          <a:p>
            <a:pPr marL="182563" indent="-182563">
              <a:lnSpc>
                <a:spcPts val="2200"/>
              </a:lnSpc>
              <a:buFont typeface="Arial" pitchFamily="34" charset="0"/>
              <a:buChar char="•"/>
            </a:pPr>
            <a:r>
              <a:rPr lang="en-ZA" dirty="0" smtClean="0"/>
              <a:t>This is a generation that has never known slavery, are free people, and looking towards the Promised Land. </a:t>
            </a:r>
          </a:p>
          <a:p>
            <a:pPr marL="182563" indent="-182563">
              <a:lnSpc>
                <a:spcPts val="2200"/>
              </a:lnSpc>
              <a:buFont typeface="Arial" pitchFamily="34" charset="0"/>
              <a:buChar char="•"/>
            </a:pPr>
            <a:r>
              <a:rPr lang="en-ZA" dirty="0" smtClean="0"/>
              <a:t>They are in the beginning of the 40th year and they are eager to enter! </a:t>
            </a:r>
          </a:p>
          <a:p>
            <a:pPr marL="182563" indent="-182563">
              <a:lnSpc>
                <a:spcPts val="2200"/>
              </a:lnSpc>
              <a:buFont typeface="Arial" pitchFamily="34" charset="0"/>
              <a:buChar char="•"/>
            </a:pPr>
            <a:r>
              <a:rPr lang="en-ZA" dirty="0" smtClean="0"/>
              <a:t>They are in fact at </a:t>
            </a:r>
            <a:r>
              <a:rPr lang="en-ZA" dirty="0" err="1" smtClean="0"/>
              <a:t>Kadesh</a:t>
            </a:r>
            <a:r>
              <a:rPr lang="en-ZA" dirty="0" smtClean="0"/>
              <a:t>, a city very close to the Promised Land of Israel.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WORDS</a:t>
            </a:r>
            <a:endParaRPr lang="en-ZA" dirty="0"/>
          </a:p>
        </p:txBody>
      </p:sp>
      <p:sp>
        <p:nvSpPr>
          <p:cNvPr id="3" name="Content Placeholder 2"/>
          <p:cNvSpPr>
            <a:spLocks noGrp="1"/>
          </p:cNvSpPr>
          <p:nvPr>
            <p:ph idx="1"/>
          </p:nvPr>
        </p:nvSpPr>
        <p:spPr/>
        <p:txBody>
          <a:bodyPr>
            <a:normAutofit fontScale="25000" lnSpcReduction="20000"/>
          </a:bodyPr>
          <a:lstStyle/>
          <a:p>
            <a:r>
              <a:rPr lang="en-ZA" sz="8800" dirty="0" smtClean="0"/>
              <a:t>The complaints of the 1st and 2nd generations sound the same, but the intentions are not at all alike. In Exodus, their complaint ends with the question:</a:t>
            </a:r>
          </a:p>
          <a:p>
            <a:pPr algn="ctr"/>
            <a:r>
              <a:rPr lang="en-ZA" sz="8800" i="1" dirty="0" smtClean="0">
                <a:solidFill>
                  <a:srgbClr val="004821"/>
                </a:solidFill>
              </a:rPr>
              <a:t>...“Why did you bring us out of </a:t>
            </a:r>
            <a:r>
              <a:rPr lang="en-ZA" sz="8800" i="1" dirty="0" err="1" smtClean="0">
                <a:solidFill>
                  <a:srgbClr val="004821"/>
                </a:solidFill>
              </a:rPr>
              <a:t>Mitsrayim</a:t>
            </a:r>
            <a:r>
              <a:rPr lang="en-ZA" sz="8800" i="1" dirty="0" smtClean="0">
                <a:solidFill>
                  <a:srgbClr val="004821"/>
                </a:solidFill>
              </a:rPr>
              <a:t>, to kill us and our children and our livestock with thirst</a:t>
            </a:r>
            <a:r>
              <a:rPr lang="en-ZA" sz="8800" b="1" i="1" dirty="0" smtClean="0">
                <a:solidFill>
                  <a:srgbClr val="004821"/>
                </a:solidFill>
              </a:rPr>
              <a:t>?” (Exodus 17:3)</a:t>
            </a:r>
          </a:p>
          <a:p>
            <a:r>
              <a:rPr lang="en-ZA" sz="8800" dirty="0" smtClean="0"/>
              <a:t>The first generation would have rather stayed in Egypt then followed their deliverer into the wilderness, a statement made many times. The complaint of the 2nd generation can be seen in two parts:</a:t>
            </a:r>
          </a:p>
          <a:p>
            <a:pPr algn="ctr"/>
            <a:r>
              <a:rPr lang="en-ZA" sz="8800" i="1" dirty="0" smtClean="0">
                <a:solidFill>
                  <a:srgbClr val="004821"/>
                </a:solidFill>
              </a:rPr>
              <a:t>“Why have you brought up the assembly of </a:t>
            </a:r>
            <a:r>
              <a:rPr lang="he-IL" sz="8800" i="1" dirty="0" smtClean="0">
                <a:solidFill>
                  <a:srgbClr val="004821"/>
                </a:solidFill>
              </a:rPr>
              <a:t>יהוה</a:t>
            </a:r>
            <a:r>
              <a:rPr lang="en-ZA" sz="8800" i="1" dirty="0" smtClean="0">
                <a:solidFill>
                  <a:srgbClr val="004821"/>
                </a:solidFill>
              </a:rPr>
              <a:t> into this wilderness, that we and our livestock should die here? </a:t>
            </a:r>
            <a:r>
              <a:rPr lang="en-US" sz="8800" b="1" i="1" dirty="0" smtClean="0">
                <a:solidFill>
                  <a:srgbClr val="004821"/>
                </a:solidFill>
              </a:rPr>
              <a:t>(Numbers 20:4)</a:t>
            </a:r>
          </a:p>
          <a:p>
            <a:r>
              <a:rPr lang="en-ZA" sz="8800" dirty="0" smtClean="0"/>
              <a:t>There is nothing in this first part of the complaint that expresses a desire to return to Egypt. They simply want to know why they have been brought into “</a:t>
            </a:r>
            <a:r>
              <a:rPr lang="en-ZA" sz="8800" i="1" dirty="0" smtClean="0"/>
              <a:t>this wilderness” </a:t>
            </a:r>
            <a:r>
              <a:rPr lang="en-ZA" sz="8800" b="1" i="1" dirty="0" smtClean="0"/>
              <a:t>and not into the Promised </a:t>
            </a:r>
            <a:r>
              <a:rPr lang="en-ZA" sz="8800" dirty="0" smtClean="0"/>
              <a:t>Land. </a:t>
            </a:r>
          </a:p>
          <a:p>
            <a:pPr algn="ctr"/>
            <a:r>
              <a:rPr lang="en-ZA" sz="8800" i="1" dirty="0" smtClean="0">
                <a:solidFill>
                  <a:srgbClr val="004821"/>
                </a:solidFill>
              </a:rPr>
              <a:t>“And why have you brought us up out of </a:t>
            </a:r>
            <a:r>
              <a:rPr lang="en-ZA" sz="8800" i="1" dirty="0" err="1" smtClean="0">
                <a:solidFill>
                  <a:srgbClr val="004821"/>
                </a:solidFill>
              </a:rPr>
              <a:t>Mitsrayim</a:t>
            </a:r>
            <a:r>
              <a:rPr lang="en-ZA" sz="8800" i="1" dirty="0" smtClean="0">
                <a:solidFill>
                  <a:srgbClr val="004821"/>
                </a:solidFill>
              </a:rPr>
              <a:t>, to bring us to this evil place? – not a place of grain or figs or vines or pomegranates, and there is no water to drink.” </a:t>
            </a:r>
            <a:r>
              <a:rPr lang="en-ZA" sz="8800" b="1" i="1" dirty="0" smtClean="0">
                <a:solidFill>
                  <a:srgbClr val="004821"/>
                </a:solidFill>
              </a:rPr>
              <a:t>(Numbers 20:5)</a:t>
            </a:r>
          </a:p>
          <a:p>
            <a:r>
              <a:rPr lang="en-ZA" sz="8800" dirty="0" smtClean="0"/>
              <a:t>Again, they are not expressing a desire to be in Egypt, but instead contrasting this desert location (</a:t>
            </a:r>
            <a:r>
              <a:rPr lang="en-ZA" sz="8800" i="1" dirty="0" smtClean="0"/>
              <a:t>this evil place) with the land of Israel. </a:t>
            </a:r>
            <a:endParaRPr lang="en-ZA" sz="88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COMPLAINT</a:t>
            </a:r>
            <a:endParaRPr lang="en-ZA" dirty="0"/>
          </a:p>
        </p:txBody>
      </p:sp>
      <p:sp>
        <p:nvSpPr>
          <p:cNvPr id="3" name="Content Placeholder 2"/>
          <p:cNvSpPr>
            <a:spLocks noGrp="1"/>
          </p:cNvSpPr>
          <p:nvPr>
            <p:ph idx="1"/>
          </p:nvPr>
        </p:nvSpPr>
        <p:spPr/>
        <p:txBody>
          <a:bodyPr>
            <a:noAutofit/>
          </a:bodyPr>
          <a:lstStyle/>
          <a:p>
            <a:pPr>
              <a:lnSpc>
                <a:spcPts val="2200"/>
              </a:lnSpc>
            </a:pPr>
            <a:r>
              <a:rPr lang="en-ZA" i="1" dirty="0" smtClean="0"/>
              <a:t>They do not even complain immediately about their thirst; </a:t>
            </a:r>
            <a:r>
              <a:rPr lang="en-ZA" dirty="0" smtClean="0"/>
              <a:t>first they point to the lack of grain, figs, vines, and pomegranates </a:t>
            </a:r>
            <a:r>
              <a:rPr lang="en-ZA" i="1" dirty="0" smtClean="0"/>
              <a:t>(description of the Land of Israel). </a:t>
            </a:r>
            <a:r>
              <a:rPr lang="en-ZA" dirty="0" smtClean="0"/>
              <a:t>As an afterthought, they mention the lack of water. They desire with all their heart to enter the Land. They have become very impatient. Our gracious Abba understands their feelings and therefore commands that their needs be taken care of. Moshe and Aaron, however, judge the nation based on the previous generation’s attitude and therefore see them as “</a:t>
            </a:r>
            <a:r>
              <a:rPr lang="en-ZA" i="1" dirty="0" smtClean="0"/>
              <a:t>rebels”. </a:t>
            </a:r>
            <a:r>
              <a:rPr lang="en-ZA" b="1" i="1" dirty="0" smtClean="0"/>
              <a:t>QUESTION</a:t>
            </a:r>
            <a:endParaRPr lang="en-ZA" b="1" i="1" dirty="0" smtClean="0">
              <a:solidFill>
                <a:srgbClr val="004821"/>
              </a:solidFill>
            </a:endParaRPr>
          </a:p>
          <a:p>
            <a:pPr marL="182563" indent="-182563">
              <a:lnSpc>
                <a:spcPts val="2200"/>
              </a:lnSpc>
              <a:buFont typeface="Arial" pitchFamily="34" charset="0"/>
              <a:buChar char="•"/>
            </a:pPr>
            <a:r>
              <a:rPr lang="en-ZA" dirty="0" smtClean="0"/>
              <a:t>Are we a generation who is eager to enter the Promised Land? Do we find ourselves perched at the location of </a:t>
            </a:r>
            <a:r>
              <a:rPr lang="en-ZA" dirty="0" err="1" smtClean="0"/>
              <a:t>Kadesh</a:t>
            </a:r>
            <a:r>
              <a:rPr lang="en-ZA" dirty="0" smtClean="0"/>
              <a:t>? </a:t>
            </a:r>
          </a:p>
          <a:p>
            <a:pPr marL="182563" indent="-182563">
              <a:lnSpc>
                <a:spcPts val="2200"/>
              </a:lnSpc>
              <a:buFont typeface="Arial" pitchFamily="34" charset="0"/>
              <a:buChar char="•"/>
            </a:pPr>
            <a:r>
              <a:rPr lang="en-ZA" dirty="0" smtClean="0"/>
              <a:t>Have we lost the slave mentality of Egypt? </a:t>
            </a:r>
          </a:p>
          <a:p>
            <a:pPr marL="182563" indent="-182563">
              <a:lnSpc>
                <a:spcPts val="2200"/>
              </a:lnSpc>
              <a:buFont typeface="Arial" pitchFamily="34" charset="0"/>
              <a:buChar char="•"/>
            </a:pPr>
            <a:r>
              <a:rPr lang="en-ZA" dirty="0" smtClean="0"/>
              <a:t>Do we trust that the Holy One of Israel is actually preparing to take us into the Land? </a:t>
            </a:r>
          </a:p>
          <a:p>
            <a:pPr marL="182563" indent="-182563">
              <a:lnSpc>
                <a:spcPts val="2200"/>
              </a:lnSpc>
              <a:buFont typeface="Arial" pitchFamily="34" charset="0"/>
              <a:buChar char="•"/>
            </a:pPr>
            <a:r>
              <a:rPr lang="en-ZA" dirty="0" smtClean="0"/>
              <a:t>Do we complain every time we feel our needs are not being provided for?</a:t>
            </a:r>
          </a:p>
          <a:p>
            <a:pPr marL="182563" indent="-182563">
              <a:lnSpc>
                <a:spcPts val="2200"/>
              </a:lnSpc>
              <a:buFont typeface="Arial" pitchFamily="34" charset="0"/>
              <a:buChar char="•"/>
            </a:pPr>
            <a:r>
              <a:rPr lang="en-ZA" dirty="0" smtClean="0"/>
              <a:t>Do we long for the simple life of Egypt (this world) over the Promised Land?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QADESH AND MIRYAM</a:t>
            </a:r>
            <a:endParaRPr lang="en-ZA" dirty="0"/>
          </a:p>
        </p:txBody>
      </p:sp>
      <p:sp>
        <p:nvSpPr>
          <p:cNvPr id="3" name="Content Placeholder 2"/>
          <p:cNvSpPr>
            <a:spLocks noGrp="1"/>
          </p:cNvSpPr>
          <p:nvPr>
            <p:ph idx="1"/>
          </p:nvPr>
        </p:nvSpPr>
        <p:spPr/>
        <p:txBody>
          <a:bodyPr>
            <a:normAutofit/>
          </a:bodyPr>
          <a:lstStyle/>
          <a:p>
            <a:r>
              <a:rPr lang="en-ZA" i="1" dirty="0" smtClean="0"/>
              <a:t>“</a:t>
            </a:r>
            <a:r>
              <a:rPr lang="en-ZA" i="1" dirty="0" err="1" smtClean="0"/>
              <a:t>Qadesh</a:t>
            </a:r>
            <a:r>
              <a:rPr lang="en-ZA" i="1" dirty="0" smtClean="0"/>
              <a:t>” or “Set-apart”, “Holy” </a:t>
            </a:r>
            <a:r>
              <a:rPr lang="en-ZA" dirty="0" smtClean="0"/>
              <a:t>The Israelites were in </a:t>
            </a:r>
            <a:r>
              <a:rPr lang="en-ZA" i="1" dirty="0" smtClean="0"/>
              <a:t>a  “Set-apart place”. </a:t>
            </a:r>
            <a:r>
              <a:rPr lang="en-ZA" dirty="0" smtClean="0"/>
              <a:t>This was also the place where the rebellion of </a:t>
            </a:r>
            <a:r>
              <a:rPr lang="en-ZA" dirty="0" err="1" smtClean="0"/>
              <a:t>Korach</a:t>
            </a:r>
            <a:r>
              <a:rPr lang="en-ZA" dirty="0" smtClean="0"/>
              <a:t> took place and where the Ten Spies returned and gave the evil report and Israel chose to refuse to enter the Land that Elohim gave them as their inheritance. </a:t>
            </a:r>
          </a:p>
          <a:p>
            <a:r>
              <a:rPr lang="en-ZA" dirty="0" smtClean="0"/>
              <a:t>It was here that </a:t>
            </a:r>
            <a:r>
              <a:rPr lang="en-ZA" dirty="0" err="1" smtClean="0"/>
              <a:t>Miryam</a:t>
            </a:r>
            <a:r>
              <a:rPr lang="en-ZA" dirty="0" smtClean="0"/>
              <a:t> dies. Now, we know that </a:t>
            </a:r>
            <a:r>
              <a:rPr lang="en-ZA" dirty="0" err="1" smtClean="0"/>
              <a:t>Miryam</a:t>
            </a:r>
            <a:r>
              <a:rPr lang="en-ZA" dirty="0" smtClean="0"/>
              <a:t> was a prophetess from Exodus 15:20. But, her name means </a:t>
            </a:r>
            <a:r>
              <a:rPr lang="en-ZA" i="1" dirty="0" smtClean="0"/>
              <a:t>“rebellious” </a:t>
            </a:r>
            <a:r>
              <a:rPr lang="en-ZA" dirty="0" smtClean="0"/>
              <a:t>or </a:t>
            </a:r>
            <a:r>
              <a:rPr lang="en-ZA" i="1" dirty="0" smtClean="0"/>
              <a:t>“contemptuous”. </a:t>
            </a:r>
            <a:r>
              <a:rPr lang="en-ZA" dirty="0" smtClean="0"/>
              <a:t>In fact, her name is made up of two root words; </a:t>
            </a:r>
            <a:r>
              <a:rPr lang="en-ZA" i="1" dirty="0" smtClean="0"/>
              <a:t>“Mir” </a:t>
            </a:r>
            <a:r>
              <a:rPr lang="en-ZA" dirty="0" smtClean="0"/>
              <a:t>(from “mar”) which means </a:t>
            </a:r>
            <a:r>
              <a:rPr lang="en-ZA" i="1" dirty="0" smtClean="0"/>
              <a:t>“bitter”</a:t>
            </a:r>
            <a:r>
              <a:rPr lang="en-ZA" dirty="0" smtClean="0"/>
              <a:t> and </a:t>
            </a:r>
            <a:r>
              <a:rPr lang="en-ZA" i="1" dirty="0" smtClean="0"/>
              <a:t>“yam” </a:t>
            </a:r>
            <a:r>
              <a:rPr lang="en-ZA" dirty="0" smtClean="0"/>
              <a:t>which is </a:t>
            </a:r>
            <a:r>
              <a:rPr lang="en-ZA" i="1" dirty="0" smtClean="0"/>
              <a:t>“sea” </a:t>
            </a:r>
            <a:r>
              <a:rPr lang="en-ZA" dirty="0" smtClean="0"/>
              <a:t>or </a:t>
            </a:r>
            <a:r>
              <a:rPr lang="en-ZA" i="1" dirty="0" smtClean="0"/>
              <a:t>“large body of water”. </a:t>
            </a:r>
            <a:r>
              <a:rPr lang="en-ZA" dirty="0" smtClean="0"/>
              <a:t>Her name is literally </a:t>
            </a:r>
            <a:r>
              <a:rPr lang="en-ZA" i="1" dirty="0" smtClean="0"/>
              <a:t>“bitter water” or “contemptuous water”. </a:t>
            </a:r>
          </a:p>
          <a:p>
            <a:r>
              <a:rPr lang="en-ZA" dirty="0" smtClean="0">
                <a:solidFill>
                  <a:srgbClr val="C00000"/>
                </a:solidFill>
              </a:rPr>
              <a:t>The rabbis point out that since Moshe was instructed to strike the rock, in </a:t>
            </a:r>
            <a:r>
              <a:rPr lang="en-ZA" dirty="0" err="1" smtClean="0">
                <a:solidFill>
                  <a:srgbClr val="C00000"/>
                </a:solidFill>
              </a:rPr>
              <a:t>Rephidim</a:t>
            </a:r>
            <a:r>
              <a:rPr lang="en-ZA" dirty="0" smtClean="0">
                <a:solidFill>
                  <a:srgbClr val="C00000"/>
                </a:solidFill>
              </a:rPr>
              <a:t>, in the Wilderness of Sinai and water came forth for them; that they never lacked water in the wilderness, until </a:t>
            </a:r>
            <a:r>
              <a:rPr lang="en-ZA" dirty="0" err="1" smtClean="0">
                <a:solidFill>
                  <a:srgbClr val="C00000"/>
                </a:solidFill>
              </a:rPr>
              <a:t>Miryam’s</a:t>
            </a:r>
            <a:r>
              <a:rPr lang="en-ZA" dirty="0" smtClean="0">
                <a:solidFill>
                  <a:srgbClr val="C00000"/>
                </a:solidFill>
              </a:rPr>
              <a:t> death, 38 years later. </a:t>
            </a:r>
            <a:endParaRPr lang="en-ZA" dirty="0">
              <a:solidFill>
                <a:srgbClr val="C0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MIRYAM’S WELL</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a:t>
            </a:r>
            <a:r>
              <a:rPr lang="en-ZA" dirty="0" err="1" smtClean="0"/>
              <a:t>Mishnah</a:t>
            </a:r>
            <a:r>
              <a:rPr lang="en-ZA" dirty="0" smtClean="0"/>
              <a:t> teaches that because of her merit, the well followed them throughout the wilderness for all those years. Rabbi </a:t>
            </a:r>
            <a:r>
              <a:rPr lang="en-ZA" dirty="0" err="1" smtClean="0"/>
              <a:t>Chaim</a:t>
            </a:r>
            <a:r>
              <a:rPr lang="en-ZA" dirty="0" smtClean="0"/>
              <a:t> Richman ends his Torah commentary this week by saying, </a:t>
            </a:r>
          </a:p>
          <a:p>
            <a:pPr>
              <a:lnSpc>
                <a:spcPts val="2300"/>
              </a:lnSpc>
            </a:pPr>
            <a:r>
              <a:rPr lang="en-ZA" i="1" dirty="0" smtClean="0">
                <a:solidFill>
                  <a:srgbClr val="C00000"/>
                </a:solidFill>
              </a:rPr>
              <a:t>“Fortunately for Israel, the loss of </a:t>
            </a:r>
            <a:r>
              <a:rPr lang="en-ZA" i="1" dirty="0" err="1" smtClean="0">
                <a:solidFill>
                  <a:srgbClr val="C00000"/>
                </a:solidFill>
              </a:rPr>
              <a:t>Miryam’s</a:t>
            </a:r>
            <a:r>
              <a:rPr lang="en-ZA" i="1" dirty="0" smtClean="0">
                <a:solidFill>
                  <a:srgbClr val="C00000"/>
                </a:solidFill>
              </a:rPr>
              <a:t> well was only temporary, and it would continue to follow Israel throughout the duration of its desert sojourn and eventually enter with the people into the land, where it remains until this day. Miriam's well continues to be a source both of physical sustenance and spiritual nourishment for Israel. Israel's main water sources are hidden underground, many of which have yet to be rediscovered in modern times. The people of Israel today are reclaiming these well springs of life-giving water and Torah knowledge. Miriam's protective legacy lives today, proving, like the red heifer, the predomination of life over death, and like the red heifer, providing the keys to the rebuilding of the Holy Temple and the resumption of the Divine service: „They shall neither harm nor destroy on all My holy mount, for the land shall be full of knowledge of the L-rd as water covers the sea bed.‟" (Isaiah 11:9)</a:t>
            </a:r>
            <a:endParaRPr lang="en-ZA" i="1"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CHUKAT– “Decree”</a:t>
            </a:r>
            <a:endParaRPr lang="en-ZA" dirty="0"/>
          </a:p>
        </p:txBody>
      </p:sp>
      <p:sp>
        <p:nvSpPr>
          <p:cNvPr id="5" name="Subtitle 4"/>
          <p:cNvSpPr>
            <a:spLocks noGrp="1"/>
          </p:cNvSpPr>
          <p:nvPr>
            <p:ph type="subTitle" idx="1"/>
          </p:nvPr>
        </p:nvSpPr>
        <p:spPr>
          <a:xfrm>
            <a:off x="323528" y="5085184"/>
            <a:ext cx="8424936" cy="1772816"/>
          </a:xfrm>
        </p:spPr>
        <p:txBody>
          <a:bodyPr>
            <a:noAutofit/>
          </a:bodyPr>
          <a:lstStyle/>
          <a:p>
            <a:r>
              <a:rPr lang="en-ZA" sz="2000" b="1" dirty="0" smtClean="0"/>
              <a:t>TORAH:</a:t>
            </a:r>
            <a:r>
              <a:rPr lang="en-ZA" sz="2000" dirty="0" smtClean="0"/>
              <a:t> </a:t>
            </a:r>
            <a:r>
              <a:rPr lang="en-ZA" sz="2000" b="0" dirty="0" smtClean="0"/>
              <a:t>Numbers 19:1- 22:1</a:t>
            </a:r>
          </a:p>
          <a:p>
            <a:r>
              <a:rPr lang="en-ZA" sz="2000" b="1" dirty="0" smtClean="0"/>
              <a:t>HAFTORAH:</a:t>
            </a:r>
            <a:r>
              <a:rPr lang="en-ZA" sz="2000" dirty="0" smtClean="0"/>
              <a:t> </a:t>
            </a:r>
            <a:r>
              <a:rPr lang="en-ZA" sz="2000" b="0" dirty="0" smtClean="0"/>
              <a:t>Judges 11:1-33</a:t>
            </a:r>
            <a:r>
              <a:rPr lang="en-ZA" sz="2000" dirty="0" smtClean="0"/>
              <a:t/>
            </a:r>
            <a:br>
              <a:rPr lang="en-ZA" sz="2000" dirty="0" smtClean="0"/>
            </a:br>
            <a:r>
              <a:rPr lang="en-ZA" sz="2000" b="1" dirty="0" smtClean="0"/>
              <a:t>B’RIT CHADASHAH: </a:t>
            </a:r>
            <a:r>
              <a:rPr lang="en-ZA" sz="2000" b="0" dirty="0" smtClean="0"/>
              <a:t>Hebrews 9:11–22; 13:10–13, 1 Corinthians 10:4, John 4:10,14; 7:37, Revelation 22:17, John 3:9–21; 12:32, Luke 10:19</a:t>
            </a:r>
          </a:p>
          <a:p>
            <a:r>
              <a:rPr lang="en-ZA" sz="1600" i="1" dirty="0" smtClean="0">
                <a:solidFill>
                  <a:schemeClr val="accent6">
                    <a:lumMod val="50000"/>
                  </a:schemeClr>
                </a:solidFill>
              </a:rPr>
              <a:t>All references: The Scripture 1998+ unless otherwise noted</a:t>
            </a:r>
            <a:endParaRPr lang="en-ZA" sz="1600" dirty="0" smtClean="0"/>
          </a:p>
          <a:p>
            <a:endParaRPr lang="en-ZA" sz="2400" b="0" dirty="0" smtClean="0"/>
          </a:p>
          <a:p>
            <a:r>
              <a:rPr lang="en-ZA" sz="2400" dirty="0" smtClean="0"/>
              <a:t/>
            </a:r>
            <a:br>
              <a:rPr lang="en-ZA" sz="2400" dirty="0" smtClean="0"/>
            </a:br>
            <a:endParaRPr lang="en-ZA" sz="2400" dirty="0"/>
          </a:p>
        </p:txBody>
      </p:sp>
      <p:pic>
        <p:nvPicPr>
          <p:cNvPr id="7" name="Picture 6" descr="Red_Angus_Heifer.jpg"/>
          <p:cNvPicPr>
            <a:picLocks noChangeAspect="1"/>
          </p:cNvPicPr>
          <p:nvPr/>
        </p:nvPicPr>
        <p:blipFill>
          <a:blip r:embed="rId2" cstate="print"/>
          <a:stretch>
            <a:fillRect/>
          </a:stretch>
        </p:blipFill>
        <p:spPr>
          <a:xfrm>
            <a:off x="1043608" y="1268760"/>
            <a:ext cx="4206941" cy="3168352"/>
          </a:xfrm>
          <a:prstGeom prst="rect">
            <a:avLst/>
          </a:prstGeom>
          <a:ln>
            <a:noFill/>
          </a:ln>
          <a:effectLst>
            <a:outerShdw blurRad="292100" dist="139700" dir="2700000" algn="tl" rotWithShape="0">
              <a:srgbClr val="333333">
                <a:alpha val="65000"/>
              </a:srgbClr>
            </a:outerShdw>
          </a:effectLst>
        </p:spPr>
      </p:pic>
      <p:pic>
        <p:nvPicPr>
          <p:cNvPr id="8" name="Picture 7" descr="moses_serpent.jpg"/>
          <p:cNvPicPr>
            <a:picLocks noChangeAspect="1"/>
          </p:cNvPicPr>
          <p:nvPr/>
        </p:nvPicPr>
        <p:blipFill>
          <a:blip r:embed="rId3" cstate="print"/>
          <a:stretch>
            <a:fillRect/>
          </a:stretch>
        </p:blipFill>
        <p:spPr>
          <a:xfrm>
            <a:off x="5724128" y="1268760"/>
            <a:ext cx="2430270" cy="324036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DAVID AND PAUL </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Slaughtering and meal offering You did not desire; You have opened my ears; Burnt offering and sin offering You did not ask for. Then I said, “See, I have come; In the scroll of the Book it is prescribed for me. I have delighted to do Your pleasure, O my Elohim, And Your Torah is within my heart.” I have proclaimed the good news of righteousness, In the great assembly; See, I do not restrain my lips, O </a:t>
            </a:r>
            <a:r>
              <a:rPr lang="he-IL" i="1" dirty="0" smtClean="0">
                <a:solidFill>
                  <a:srgbClr val="004821"/>
                </a:solidFill>
              </a:rPr>
              <a:t>יהוה</a:t>
            </a:r>
            <a:r>
              <a:rPr lang="en-US" i="1" dirty="0" smtClean="0">
                <a:solidFill>
                  <a:srgbClr val="004821"/>
                </a:solidFill>
              </a:rPr>
              <a:t>, You know. </a:t>
            </a:r>
            <a:r>
              <a:rPr lang="en-US" b="1" i="1" dirty="0" smtClean="0">
                <a:solidFill>
                  <a:srgbClr val="004821"/>
                </a:solidFill>
              </a:rPr>
              <a:t>(Psalms 40:6-9)</a:t>
            </a:r>
          </a:p>
          <a:p>
            <a:pPr algn="ctr"/>
            <a:r>
              <a:rPr lang="en-ZA" i="1" dirty="0" smtClean="0">
                <a:solidFill>
                  <a:srgbClr val="004821"/>
                </a:solidFill>
              </a:rPr>
              <a:t>For I do not wish you to be ignorant, brothers, that all our fathers were under the cloud, and all passed through the sea, and all were immersed into </a:t>
            </a:r>
            <a:r>
              <a:rPr lang="en-ZA" i="1" dirty="0" err="1" smtClean="0">
                <a:solidFill>
                  <a:srgbClr val="004821"/>
                </a:solidFill>
              </a:rPr>
              <a:t>Mosheh</a:t>
            </a:r>
            <a:r>
              <a:rPr lang="en-ZA" i="1" dirty="0" smtClean="0">
                <a:solidFill>
                  <a:srgbClr val="004821"/>
                </a:solidFill>
              </a:rPr>
              <a:t> in the cloud and in the sea, and all ate the same spiritual food, and all drank the same spiritual drink. For they drank of that spiritual Rock that followed, and the Rock was Messiah. </a:t>
            </a:r>
          </a:p>
          <a:p>
            <a:pPr algn="ctr"/>
            <a:r>
              <a:rPr lang="en-ZA" b="1" i="1" dirty="0" smtClean="0">
                <a:solidFill>
                  <a:srgbClr val="004821"/>
                </a:solidFill>
              </a:rPr>
              <a:t>(1 Corinthians 10:1-4)</a:t>
            </a:r>
          </a:p>
          <a:p>
            <a:r>
              <a:rPr lang="en-ZA" dirty="0" smtClean="0"/>
              <a:t>Paul takes it right back to this idea of the </a:t>
            </a:r>
            <a:r>
              <a:rPr lang="en-ZA" i="1" dirty="0" smtClean="0"/>
              <a:t>“water”, “</a:t>
            </a:r>
            <a:r>
              <a:rPr lang="en-ZA" i="1" dirty="0" err="1" smtClean="0"/>
              <a:t>mayim</a:t>
            </a:r>
            <a:r>
              <a:rPr lang="en-ZA" i="1" dirty="0" smtClean="0"/>
              <a:t>” or “knowledge”</a:t>
            </a:r>
            <a:r>
              <a:rPr lang="en-ZA" dirty="0" smtClean="0"/>
              <a:t> of </a:t>
            </a:r>
            <a:r>
              <a:rPr lang="en-ZA" dirty="0" err="1" smtClean="0"/>
              <a:t>HaShem’s</a:t>
            </a:r>
            <a:r>
              <a:rPr lang="en-ZA" dirty="0" smtClean="0"/>
              <a:t> Word which comes to us by Yahshua. </a:t>
            </a:r>
            <a:endParaRPr lang="en-ZA"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PLACE OF CONTENTION</a:t>
            </a:r>
            <a:endParaRPr lang="en-ZA" dirty="0"/>
          </a:p>
        </p:txBody>
      </p:sp>
      <p:sp>
        <p:nvSpPr>
          <p:cNvPr id="3" name="Content Placeholder 2"/>
          <p:cNvSpPr>
            <a:spLocks noGrp="1"/>
          </p:cNvSpPr>
          <p:nvPr>
            <p:ph idx="1"/>
          </p:nvPr>
        </p:nvSpPr>
        <p:spPr/>
        <p:txBody>
          <a:bodyPr>
            <a:normAutofit lnSpcReduction="10000"/>
          </a:bodyPr>
          <a:lstStyle/>
          <a:p>
            <a:r>
              <a:rPr lang="en-ZA" dirty="0" err="1" smtClean="0"/>
              <a:t>Adonai</a:t>
            </a:r>
            <a:r>
              <a:rPr lang="en-ZA" dirty="0" smtClean="0"/>
              <a:t> refers to this embattled water as </a:t>
            </a:r>
            <a:r>
              <a:rPr lang="en-ZA" i="1" dirty="0" smtClean="0"/>
              <a:t>“the waters of </a:t>
            </a:r>
            <a:r>
              <a:rPr lang="en-ZA" i="1" dirty="0" err="1" smtClean="0"/>
              <a:t>Meribah</a:t>
            </a:r>
            <a:r>
              <a:rPr lang="en-ZA" i="1" dirty="0" smtClean="0"/>
              <a:t>” </a:t>
            </a:r>
            <a:r>
              <a:rPr lang="en-ZA" dirty="0" smtClean="0"/>
              <a:t>in verse 13. </a:t>
            </a:r>
          </a:p>
          <a:p>
            <a:r>
              <a:rPr lang="en-ZA" i="1" dirty="0" smtClean="0"/>
              <a:t>“</a:t>
            </a:r>
            <a:r>
              <a:rPr lang="en-ZA" i="1" dirty="0" err="1" smtClean="0"/>
              <a:t>Meribah</a:t>
            </a:r>
            <a:r>
              <a:rPr lang="en-ZA" i="1" dirty="0" smtClean="0"/>
              <a:t>” </a:t>
            </a:r>
            <a:r>
              <a:rPr lang="en-ZA" dirty="0" smtClean="0"/>
              <a:t>means </a:t>
            </a:r>
            <a:r>
              <a:rPr lang="en-ZA" i="1" dirty="0" smtClean="0"/>
              <a:t>“contention” </a:t>
            </a:r>
            <a:r>
              <a:rPr lang="en-ZA" dirty="0" smtClean="0"/>
              <a:t>or </a:t>
            </a:r>
            <a:r>
              <a:rPr lang="en-ZA" i="1" dirty="0" smtClean="0"/>
              <a:t>“strife”</a:t>
            </a:r>
            <a:r>
              <a:rPr lang="en-ZA" dirty="0" smtClean="0"/>
              <a:t>. The picture here is really simple. In the flesh, you have people that need water to survive in the “wilderness”, the “dry place”, the “sterile place”. “Water” or “</a:t>
            </a:r>
            <a:r>
              <a:rPr lang="en-ZA" dirty="0" err="1" smtClean="0"/>
              <a:t>mayim</a:t>
            </a:r>
            <a:r>
              <a:rPr lang="en-ZA" dirty="0" smtClean="0"/>
              <a:t>” represents the “knowledge” or “wisdom” of </a:t>
            </a:r>
            <a:r>
              <a:rPr lang="en-ZA" dirty="0" err="1" smtClean="0"/>
              <a:t>HaShem’s</a:t>
            </a:r>
            <a:r>
              <a:rPr lang="en-ZA" dirty="0" smtClean="0"/>
              <a:t> Word. The </a:t>
            </a:r>
            <a:r>
              <a:rPr lang="en-ZA" dirty="0" err="1" smtClean="0"/>
              <a:t>Zohar</a:t>
            </a:r>
            <a:r>
              <a:rPr lang="en-ZA" dirty="0" smtClean="0"/>
              <a:t> teaches that just as the physical waters above and below were poured forth at their loosening by Elohim in the 600th year of </a:t>
            </a:r>
            <a:r>
              <a:rPr lang="en-ZA" dirty="0" err="1" smtClean="0"/>
              <a:t>Noach</a:t>
            </a:r>
            <a:r>
              <a:rPr lang="en-ZA" dirty="0" smtClean="0"/>
              <a:t>, in the 6,000th year, the waters of Elohim (the knowledge or the wisdom of His Word) will pour forth in preparation of </a:t>
            </a:r>
            <a:r>
              <a:rPr lang="en-ZA" dirty="0" err="1" smtClean="0"/>
              <a:t>Mashiach’s</a:t>
            </a:r>
            <a:r>
              <a:rPr lang="en-ZA" dirty="0" smtClean="0"/>
              <a:t> coming. </a:t>
            </a:r>
          </a:p>
          <a:p>
            <a:r>
              <a:rPr lang="en-ZA" dirty="0" smtClean="0">
                <a:solidFill>
                  <a:srgbClr val="C00000"/>
                </a:solidFill>
              </a:rPr>
              <a:t>There’s a message for all of us. For the “</a:t>
            </a:r>
            <a:r>
              <a:rPr lang="en-ZA" dirty="0" err="1" smtClean="0">
                <a:solidFill>
                  <a:srgbClr val="C00000"/>
                </a:solidFill>
              </a:rPr>
              <a:t>Qahal</a:t>
            </a:r>
            <a:r>
              <a:rPr lang="en-ZA" dirty="0" smtClean="0">
                <a:solidFill>
                  <a:srgbClr val="C00000"/>
                </a:solidFill>
              </a:rPr>
              <a:t>”, the “congregation”; don’t contend with </a:t>
            </a:r>
            <a:r>
              <a:rPr lang="he-IL" dirty="0" smtClean="0">
                <a:solidFill>
                  <a:srgbClr val="C00000"/>
                </a:solidFill>
              </a:rPr>
              <a:t>יהוה</a:t>
            </a:r>
            <a:r>
              <a:rPr lang="en-ZA" dirty="0" smtClean="0">
                <a:solidFill>
                  <a:srgbClr val="C00000"/>
                </a:solidFill>
              </a:rPr>
              <a:t>, or His servants that are here to teach you about His “</a:t>
            </a:r>
            <a:r>
              <a:rPr lang="en-ZA" dirty="0" err="1" smtClean="0">
                <a:solidFill>
                  <a:srgbClr val="C00000"/>
                </a:solidFill>
              </a:rPr>
              <a:t>Mayim</a:t>
            </a:r>
            <a:r>
              <a:rPr lang="en-ZA" dirty="0" smtClean="0">
                <a:solidFill>
                  <a:srgbClr val="C00000"/>
                </a:solidFill>
              </a:rPr>
              <a:t>”….. the “water of the Word”. And for the “leaders”, the “</a:t>
            </a:r>
            <a:r>
              <a:rPr lang="en-ZA" dirty="0" err="1" smtClean="0">
                <a:solidFill>
                  <a:srgbClr val="C00000"/>
                </a:solidFill>
              </a:rPr>
              <a:t>nagadim</a:t>
            </a:r>
            <a:r>
              <a:rPr lang="en-ZA" dirty="0" smtClean="0">
                <a:solidFill>
                  <a:srgbClr val="C00000"/>
                </a:solidFill>
              </a:rPr>
              <a:t>”; don’t give in to “contention” by getting overcome with anger. </a:t>
            </a:r>
            <a:endParaRPr lang="en-ZA" dirty="0">
              <a:solidFill>
                <a:srgbClr val="C00000"/>
              </a:solidFill>
            </a:endParaRPr>
          </a:p>
        </p:txBody>
      </p:sp>
      <p:pic>
        <p:nvPicPr>
          <p:cNvPr id="8194" name="Picture 2" descr="Image of Meribah's Split Rock located in Jabal Hurab, Saudi Arabia"/>
          <p:cNvPicPr>
            <a:picLocks noChangeAspect="1" noChangeArrowheads="1"/>
          </p:cNvPicPr>
          <p:nvPr/>
        </p:nvPicPr>
        <p:blipFill>
          <a:blip r:embed="rId2" cstate="print"/>
          <a:srcRect/>
          <a:stretch>
            <a:fillRect/>
          </a:stretch>
        </p:blipFill>
        <p:spPr bwMode="auto">
          <a:xfrm>
            <a:off x="899592" y="836712"/>
            <a:ext cx="7079946" cy="532859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linds(horizontal)">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THE ROLE OF A SHEPHERD</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thus you shall bring water (</a:t>
            </a:r>
            <a:r>
              <a:rPr lang="en-ZA" i="1" dirty="0" err="1" smtClean="0">
                <a:solidFill>
                  <a:srgbClr val="004821"/>
                </a:solidFill>
              </a:rPr>
              <a:t>v’hishikita</a:t>
            </a:r>
            <a:r>
              <a:rPr lang="en-ZA" i="1" dirty="0" smtClean="0">
                <a:solidFill>
                  <a:srgbClr val="004821"/>
                </a:solidFill>
              </a:rPr>
              <a:t>) for them out of the rock, and give drink to the congregation and their animals.“ </a:t>
            </a:r>
            <a:r>
              <a:rPr lang="en-ZA" b="1" i="1" dirty="0" smtClean="0">
                <a:solidFill>
                  <a:srgbClr val="004821"/>
                </a:solidFill>
              </a:rPr>
              <a:t>Numbers 20:8</a:t>
            </a:r>
          </a:p>
          <a:p>
            <a:r>
              <a:rPr lang="he-IL" dirty="0" smtClean="0"/>
              <a:t>יהוה</a:t>
            </a:r>
            <a:r>
              <a:rPr lang="en-ZA" dirty="0" smtClean="0"/>
              <a:t> commands Moshe and </a:t>
            </a:r>
            <a:r>
              <a:rPr lang="en-ZA" dirty="0" err="1" smtClean="0"/>
              <a:t>Aharon</a:t>
            </a:r>
            <a:r>
              <a:rPr lang="en-ZA" dirty="0" smtClean="0"/>
              <a:t> to “</a:t>
            </a:r>
            <a:r>
              <a:rPr lang="en-ZA" dirty="0" err="1" smtClean="0"/>
              <a:t>v’hishikita</a:t>
            </a:r>
            <a:r>
              <a:rPr lang="en-ZA" dirty="0" smtClean="0"/>
              <a:t>”, which literally means “to water,” in the sense that a shepherd waters his flock. Moshe has played the shepherd role before when he helped the daughters of </a:t>
            </a:r>
            <a:r>
              <a:rPr lang="en-ZA" dirty="0" err="1" smtClean="0"/>
              <a:t>Yitro</a:t>
            </a:r>
            <a:r>
              <a:rPr lang="en-ZA" dirty="0" smtClean="0"/>
              <a:t> and their sheep:</a:t>
            </a:r>
          </a:p>
          <a:p>
            <a:pPr algn="ctr"/>
            <a:r>
              <a:rPr lang="en-ZA" i="1" dirty="0" smtClean="0">
                <a:solidFill>
                  <a:srgbClr val="004821"/>
                </a:solidFill>
              </a:rPr>
              <a:t>but the shepherds came and drove them away. Then </a:t>
            </a:r>
            <a:r>
              <a:rPr lang="en-ZA" i="1" dirty="0" err="1" smtClean="0">
                <a:solidFill>
                  <a:srgbClr val="004821"/>
                </a:solidFill>
              </a:rPr>
              <a:t>Mosheh</a:t>
            </a:r>
            <a:r>
              <a:rPr lang="en-ZA" i="1" dirty="0" smtClean="0">
                <a:solidFill>
                  <a:srgbClr val="004821"/>
                </a:solidFill>
              </a:rPr>
              <a:t> stood up and came to their rescue, and watered their flock. </a:t>
            </a:r>
            <a:r>
              <a:rPr lang="en-ZA" b="1" i="1" dirty="0" smtClean="0">
                <a:solidFill>
                  <a:srgbClr val="004821"/>
                </a:solidFill>
              </a:rPr>
              <a:t>(Exodus 2:17)</a:t>
            </a:r>
          </a:p>
          <a:p>
            <a:r>
              <a:rPr lang="en-ZA" dirty="0" smtClean="0"/>
              <a:t>The role of a shepherd taking care of the flock was usually understood by Moshe to be necessary in leading the children of Israel. We see this later in Moshe’s request to</a:t>
            </a:r>
            <a:r>
              <a:rPr lang="he-IL" dirty="0" smtClean="0"/>
              <a:t>יהוה </a:t>
            </a:r>
            <a:r>
              <a:rPr lang="en-ZA" dirty="0" smtClean="0"/>
              <a:t>:</a:t>
            </a:r>
          </a:p>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spoke to </a:t>
            </a:r>
            <a:r>
              <a:rPr lang="he-IL" i="1" dirty="0" smtClean="0">
                <a:solidFill>
                  <a:srgbClr val="004821"/>
                </a:solidFill>
              </a:rPr>
              <a:t>יהוה</a:t>
            </a:r>
            <a:r>
              <a:rPr lang="en-US" i="1" dirty="0" smtClean="0">
                <a:solidFill>
                  <a:srgbClr val="004821"/>
                </a:solidFill>
              </a:rPr>
              <a:t>, saying, “Let </a:t>
            </a:r>
            <a:r>
              <a:rPr lang="he-IL" i="1" dirty="0" smtClean="0">
                <a:solidFill>
                  <a:srgbClr val="004821"/>
                </a:solidFill>
              </a:rPr>
              <a:t>יהוה</a:t>
            </a:r>
            <a:r>
              <a:rPr lang="en-ZA" i="1" dirty="0" smtClean="0">
                <a:solidFill>
                  <a:srgbClr val="004821"/>
                </a:solidFill>
              </a:rPr>
              <a:t>, the Elohim of the spirits of all flesh, appoint a man over the congregation, who goes out before them and comes in before them, who leads them out and brings them in, so that the congregation of </a:t>
            </a:r>
            <a:r>
              <a:rPr lang="he-IL" i="1" dirty="0" smtClean="0">
                <a:solidFill>
                  <a:srgbClr val="004821"/>
                </a:solidFill>
              </a:rPr>
              <a:t>יהוה</a:t>
            </a:r>
            <a:r>
              <a:rPr lang="en-ZA" i="1" dirty="0" smtClean="0">
                <a:solidFill>
                  <a:srgbClr val="004821"/>
                </a:solidFill>
              </a:rPr>
              <a:t> be not like sheep without a shepherd.” </a:t>
            </a:r>
            <a:r>
              <a:rPr lang="en-US" b="1" i="1" dirty="0" smtClean="0">
                <a:solidFill>
                  <a:srgbClr val="004821"/>
                </a:solidFill>
              </a:rPr>
              <a:t>(Numbers 27:15-17)</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MOSHE AND AARON</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Moshe and Aaron </a:t>
            </a:r>
            <a:r>
              <a:rPr lang="en-ZA" b="1" i="1" dirty="0" smtClean="0"/>
              <a:t>“lost it”. </a:t>
            </a:r>
            <a:r>
              <a:rPr lang="en-ZA" dirty="0" smtClean="0"/>
              <a:t>The command that </a:t>
            </a:r>
            <a:r>
              <a:rPr lang="he-IL" dirty="0" smtClean="0"/>
              <a:t>יהוה</a:t>
            </a:r>
            <a:r>
              <a:rPr lang="en-ZA" dirty="0" smtClean="0"/>
              <a:t> gave Moshe in Leviticus was intended for Moshe to practice the leadership style of shepherding …the one who waters his flock from the rock. The problem was, when </a:t>
            </a:r>
            <a:r>
              <a:rPr lang="he-IL" dirty="0" smtClean="0"/>
              <a:t>יהוה</a:t>
            </a:r>
            <a:r>
              <a:rPr lang="en-ZA" dirty="0" smtClean="0"/>
              <a:t> specifically requested that Moshe should be the one to </a:t>
            </a:r>
            <a:r>
              <a:rPr lang="en-ZA" b="1" dirty="0" smtClean="0"/>
              <a:t>“</a:t>
            </a:r>
            <a:r>
              <a:rPr lang="en-ZA" b="1" i="1" dirty="0" smtClean="0"/>
              <a:t>give drink to the congregation and their animals,” </a:t>
            </a:r>
            <a:r>
              <a:rPr lang="en-ZA" dirty="0" smtClean="0"/>
              <a:t>it is instead reported tha</a:t>
            </a:r>
            <a:r>
              <a:rPr lang="en-ZA" i="1" dirty="0" smtClean="0"/>
              <a:t>t </a:t>
            </a:r>
            <a:r>
              <a:rPr lang="en-ZA" b="1" i="1" dirty="0" smtClean="0"/>
              <a:t>“the congregation and their animals drank” (as if they did it independently of Moshe). </a:t>
            </a:r>
          </a:p>
          <a:p>
            <a:pPr>
              <a:lnSpc>
                <a:spcPts val="2100"/>
              </a:lnSpc>
            </a:pPr>
            <a:r>
              <a:rPr lang="en-ZA" dirty="0" smtClean="0"/>
              <a:t>Moshe was instructed to take Aaron's rod and </a:t>
            </a:r>
            <a:r>
              <a:rPr lang="en-ZA" i="1" dirty="0" smtClean="0"/>
              <a:t>“speak to”, “</a:t>
            </a:r>
            <a:r>
              <a:rPr lang="en-ZA" i="1" dirty="0" err="1" smtClean="0"/>
              <a:t>dabar</a:t>
            </a:r>
            <a:r>
              <a:rPr lang="en-ZA" i="1" dirty="0" smtClean="0"/>
              <a:t> tom”, </a:t>
            </a:r>
            <a:r>
              <a:rPr lang="en-ZA" dirty="0" smtClean="0"/>
              <a:t>the </a:t>
            </a:r>
            <a:r>
              <a:rPr lang="en-ZA" i="1" dirty="0" smtClean="0"/>
              <a:t>“Rock”, “Selah”</a:t>
            </a:r>
            <a:r>
              <a:rPr lang="en-ZA" dirty="0" smtClean="0"/>
              <a:t> and </a:t>
            </a:r>
            <a:r>
              <a:rPr lang="en-ZA" i="1" dirty="0" smtClean="0"/>
              <a:t>“it shall give its water (</a:t>
            </a:r>
            <a:r>
              <a:rPr lang="en-ZA" i="1" dirty="0" err="1" smtClean="0"/>
              <a:t>mayim</a:t>
            </a:r>
            <a:r>
              <a:rPr lang="en-ZA" i="1" dirty="0" smtClean="0"/>
              <a:t>)”. </a:t>
            </a:r>
            <a:r>
              <a:rPr lang="en-ZA" dirty="0" smtClean="0"/>
              <a:t>In the wilderness, that meant literal water. But, in our time right now, it means also the knowledge and wisdom of the Living Water, the Word of Elohim. In Moshe’s and Aaron's anger, over yet another contention, they belittled the people (calling them all rebels), struck the Rock (not once, but twice) and did not give the glory, or esteem, for the water to </a:t>
            </a:r>
            <a:r>
              <a:rPr lang="he-IL" dirty="0" smtClean="0"/>
              <a:t>יהוה</a:t>
            </a:r>
            <a:r>
              <a:rPr lang="en-ZA" dirty="0" smtClean="0"/>
              <a:t>. </a:t>
            </a:r>
          </a:p>
          <a:p>
            <a:pPr>
              <a:lnSpc>
                <a:spcPts val="2100"/>
              </a:lnSpc>
            </a:pPr>
            <a:r>
              <a:rPr lang="en-ZA" dirty="0" smtClean="0"/>
              <a:t>Paul warns in </a:t>
            </a:r>
            <a:r>
              <a:rPr lang="en-ZA" i="1" dirty="0" smtClean="0">
                <a:solidFill>
                  <a:srgbClr val="004821"/>
                </a:solidFill>
              </a:rPr>
              <a:t>Ephesians 4:26; “Be angry, but do not sin.” </a:t>
            </a:r>
            <a:r>
              <a:rPr lang="en-ZA" dirty="0" smtClean="0"/>
              <a:t>Moshe’s and Aaron's sin caused both of them to be forbidden to lead Israel into the Land of their inheritance. </a:t>
            </a:r>
            <a:r>
              <a:rPr lang="en-ZA" dirty="0" smtClean="0">
                <a:solidFill>
                  <a:srgbClr val="C00000"/>
                </a:solidFill>
              </a:rPr>
              <a:t>That’s a high price to pay for a few minutes of consuming anger. </a:t>
            </a:r>
            <a:endParaRPr lang="en-ZA" dirty="0">
              <a:solidFill>
                <a:srgbClr val="C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NOT SETTING HIM APART</a:t>
            </a:r>
            <a:endParaRPr lang="en-ZA" dirty="0"/>
          </a:p>
        </p:txBody>
      </p:sp>
      <p:sp>
        <p:nvSpPr>
          <p:cNvPr id="3" name="Content Placeholder 2"/>
          <p:cNvSpPr>
            <a:spLocks noGrp="1"/>
          </p:cNvSpPr>
          <p:nvPr>
            <p:ph idx="1"/>
          </p:nvPr>
        </p:nvSpPr>
        <p:spPr/>
        <p:txBody>
          <a:bodyPr>
            <a:normAutofit/>
          </a:bodyPr>
          <a:lstStyle/>
          <a:p>
            <a:r>
              <a:rPr lang="en-ZA" dirty="0" smtClean="0"/>
              <a:t>Moshe’s sin, then, is seen as a failure in his role as a shepherd. Now, the Almighty repeatedly refers to Moshe’s sin as that of “</a:t>
            </a:r>
            <a:r>
              <a:rPr lang="en-ZA" i="1" dirty="0" smtClean="0"/>
              <a:t>not sanctifying Him” </a:t>
            </a:r>
            <a:r>
              <a:rPr lang="en-ZA" dirty="0" smtClean="0"/>
              <a:t>in the</a:t>
            </a:r>
            <a:r>
              <a:rPr lang="en-ZA" i="1" dirty="0" smtClean="0"/>
              <a:t> “eyes of the children of Israel”:</a:t>
            </a:r>
          </a:p>
          <a:p>
            <a:pPr marL="182563" indent="-182563" algn="l">
              <a:buFont typeface="Arial" pitchFamily="34" charset="0"/>
              <a:buChar char="•"/>
            </a:pPr>
            <a:r>
              <a:rPr lang="en-ZA" i="1" dirty="0" smtClean="0">
                <a:solidFill>
                  <a:srgbClr val="004821"/>
                </a:solidFill>
              </a:rPr>
              <a:t>But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and to </a:t>
            </a:r>
            <a:r>
              <a:rPr lang="en-ZA" i="1" dirty="0" err="1" smtClean="0">
                <a:solidFill>
                  <a:srgbClr val="004821"/>
                </a:solidFill>
              </a:rPr>
              <a:t>Aharon</a:t>
            </a:r>
            <a:r>
              <a:rPr lang="en-ZA" i="1" dirty="0" smtClean="0">
                <a:solidFill>
                  <a:srgbClr val="004821"/>
                </a:solidFill>
              </a:rPr>
              <a:t>, “Because you did not believe Me, </a:t>
            </a:r>
            <a:r>
              <a:rPr lang="en-ZA" b="1" i="1" dirty="0" smtClean="0">
                <a:solidFill>
                  <a:srgbClr val="004821"/>
                </a:solidFill>
              </a:rPr>
              <a:t>to set Me apart </a:t>
            </a:r>
            <a:r>
              <a:rPr lang="en-ZA" i="1" dirty="0" smtClean="0">
                <a:solidFill>
                  <a:srgbClr val="004821"/>
                </a:solidFill>
              </a:rPr>
              <a:t>in the eyes of the children of </a:t>
            </a:r>
            <a:r>
              <a:rPr lang="en-ZA" i="1" dirty="0" err="1" smtClean="0">
                <a:solidFill>
                  <a:srgbClr val="004821"/>
                </a:solidFill>
              </a:rPr>
              <a:t>Yisra’ĕl</a:t>
            </a:r>
            <a:r>
              <a:rPr lang="en-ZA" i="1" dirty="0" smtClean="0">
                <a:solidFill>
                  <a:srgbClr val="004821"/>
                </a:solidFill>
              </a:rPr>
              <a:t>, therefore you do not bring this assembly into the land which I have given them.” </a:t>
            </a:r>
            <a:r>
              <a:rPr lang="en-US" b="1" i="1" dirty="0" smtClean="0">
                <a:solidFill>
                  <a:srgbClr val="004821"/>
                </a:solidFill>
              </a:rPr>
              <a:t>(Numbers 20:12)</a:t>
            </a:r>
          </a:p>
          <a:p>
            <a:pPr marL="182563" indent="-182563" algn="l">
              <a:buFont typeface="Arial" pitchFamily="34" charset="0"/>
              <a:buChar char="•"/>
            </a:pPr>
            <a:r>
              <a:rPr lang="en-ZA" i="1" dirty="0" smtClean="0">
                <a:solidFill>
                  <a:srgbClr val="004821"/>
                </a:solidFill>
              </a:rPr>
              <a:t>because you rebelled against My mouth in the Wilderness of </a:t>
            </a:r>
            <a:r>
              <a:rPr lang="en-ZA" i="1" dirty="0" err="1" smtClean="0">
                <a:solidFill>
                  <a:srgbClr val="004821"/>
                </a:solidFill>
              </a:rPr>
              <a:t>Tsin</a:t>
            </a:r>
            <a:r>
              <a:rPr lang="en-ZA" i="1" dirty="0" smtClean="0">
                <a:solidFill>
                  <a:srgbClr val="004821"/>
                </a:solidFill>
              </a:rPr>
              <a:t>, in the strife of the congregation, </a:t>
            </a:r>
            <a:r>
              <a:rPr lang="en-ZA" b="1" i="1" dirty="0" smtClean="0">
                <a:solidFill>
                  <a:srgbClr val="004821"/>
                </a:solidFill>
              </a:rPr>
              <a:t>to set Me apart </a:t>
            </a:r>
            <a:r>
              <a:rPr lang="en-ZA" i="1" dirty="0" smtClean="0">
                <a:solidFill>
                  <a:srgbClr val="004821"/>
                </a:solidFill>
              </a:rPr>
              <a:t>at the waters before their eyes.”... </a:t>
            </a:r>
            <a:r>
              <a:rPr lang="en-ZA" b="1" i="1" dirty="0" smtClean="0">
                <a:solidFill>
                  <a:srgbClr val="004821"/>
                </a:solidFill>
              </a:rPr>
              <a:t>(Numbers 27:14</a:t>
            </a:r>
            <a:r>
              <a:rPr lang="en-ZA" b="1" dirty="0" smtClean="0"/>
              <a:t>)</a:t>
            </a:r>
          </a:p>
          <a:p>
            <a:pPr marL="182563" indent="-182563" algn="l">
              <a:buFont typeface="Arial" pitchFamily="34" charset="0"/>
              <a:buChar char="•"/>
            </a:pPr>
            <a:r>
              <a:rPr lang="en-ZA" i="1" dirty="0" smtClean="0">
                <a:solidFill>
                  <a:srgbClr val="004821"/>
                </a:solidFill>
              </a:rPr>
              <a:t>because you trespassed against Me in the midst of the children of </a:t>
            </a:r>
            <a:r>
              <a:rPr lang="en-ZA" i="1" dirty="0" err="1" smtClean="0">
                <a:solidFill>
                  <a:srgbClr val="004821"/>
                </a:solidFill>
              </a:rPr>
              <a:t>Yisra’ĕl</a:t>
            </a:r>
            <a:r>
              <a:rPr lang="en-ZA" i="1" dirty="0" smtClean="0">
                <a:solidFill>
                  <a:srgbClr val="004821"/>
                </a:solidFill>
              </a:rPr>
              <a:t> at the waters of </a:t>
            </a:r>
            <a:r>
              <a:rPr lang="en-ZA" i="1" dirty="0" err="1" smtClean="0">
                <a:solidFill>
                  <a:srgbClr val="004821"/>
                </a:solidFill>
              </a:rPr>
              <a:t>Meriḇah</a:t>
            </a:r>
            <a:r>
              <a:rPr lang="en-ZA" i="1" dirty="0" smtClean="0">
                <a:solidFill>
                  <a:srgbClr val="004821"/>
                </a:solidFill>
              </a:rPr>
              <a:t> </a:t>
            </a:r>
            <a:r>
              <a:rPr lang="en-ZA" i="1" dirty="0" err="1" smtClean="0">
                <a:solidFill>
                  <a:srgbClr val="004821"/>
                </a:solidFill>
              </a:rPr>
              <a:t>Qaḏĕsh</a:t>
            </a:r>
            <a:r>
              <a:rPr lang="en-ZA" i="1" dirty="0" smtClean="0">
                <a:solidFill>
                  <a:srgbClr val="004821"/>
                </a:solidFill>
              </a:rPr>
              <a:t>, in the Wilderness of </a:t>
            </a:r>
            <a:r>
              <a:rPr lang="en-ZA" i="1" dirty="0" err="1" smtClean="0">
                <a:solidFill>
                  <a:srgbClr val="004821"/>
                </a:solidFill>
              </a:rPr>
              <a:t>Tsin</a:t>
            </a:r>
            <a:r>
              <a:rPr lang="en-ZA" i="1" dirty="0" smtClean="0">
                <a:solidFill>
                  <a:srgbClr val="004821"/>
                </a:solidFill>
              </a:rPr>
              <a:t>, because you did </a:t>
            </a:r>
            <a:r>
              <a:rPr lang="en-ZA" b="1" i="1" dirty="0" smtClean="0">
                <a:solidFill>
                  <a:srgbClr val="004821"/>
                </a:solidFill>
              </a:rPr>
              <a:t>not set Me apart </a:t>
            </a:r>
            <a:r>
              <a:rPr lang="en-ZA" i="1" dirty="0" smtClean="0">
                <a:solidFill>
                  <a:srgbClr val="004821"/>
                </a:solidFill>
              </a:rPr>
              <a:t>in the midst of the children of </a:t>
            </a:r>
            <a:r>
              <a:rPr lang="en-ZA" i="1" dirty="0" err="1" smtClean="0">
                <a:solidFill>
                  <a:srgbClr val="004821"/>
                </a:solidFill>
              </a:rPr>
              <a:t>Yisra’ĕl</a:t>
            </a:r>
            <a:r>
              <a:rPr lang="en-ZA" i="1" dirty="0" smtClean="0">
                <a:solidFill>
                  <a:srgbClr val="004821"/>
                </a:solidFill>
              </a:rPr>
              <a:t>. </a:t>
            </a:r>
            <a:r>
              <a:rPr lang="en-ZA" b="1" i="1" dirty="0" smtClean="0">
                <a:solidFill>
                  <a:srgbClr val="004821"/>
                </a:solidFill>
              </a:rPr>
              <a:t>(Deuteronomy 32:51)</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NOTES</a:t>
            </a:r>
            <a:endParaRPr lang="en-ZA" dirty="0"/>
          </a:p>
        </p:txBody>
      </p:sp>
      <p:sp>
        <p:nvSpPr>
          <p:cNvPr id="3" name="Content Placeholder 2"/>
          <p:cNvSpPr>
            <a:spLocks noGrp="1"/>
          </p:cNvSpPr>
          <p:nvPr>
            <p:ph idx="1"/>
          </p:nvPr>
        </p:nvSpPr>
        <p:spPr/>
        <p:txBody>
          <a:bodyPr>
            <a:normAutofit/>
          </a:bodyPr>
          <a:lstStyle/>
          <a:p>
            <a:r>
              <a:rPr lang="en-ZA" dirty="0" smtClean="0"/>
              <a:t>While </a:t>
            </a:r>
            <a:r>
              <a:rPr lang="he-IL" dirty="0" smtClean="0"/>
              <a:t>יהוה</a:t>
            </a:r>
            <a:r>
              <a:rPr lang="en-ZA" dirty="0" smtClean="0"/>
              <a:t> sometimes lists other reasons such as lacking “</a:t>
            </a:r>
            <a:r>
              <a:rPr lang="en-ZA" i="1" dirty="0" smtClean="0"/>
              <a:t>trust” (Numbers 20:12), “trespassing against Him” (Deuteronomy 32:51), and even labelling him as a “rebel” (Numbers 27:14), each of these are </a:t>
            </a:r>
            <a:r>
              <a:rPr lang="en-ZA" dirty="0" smtClean="0"/>
              <a:t>listed within the context of not </a:t>
            </a:r>
            <a:r>
              <a:rPr lang="en-ZA" i="1" dirty="0" smtClean="0"/>
              <a:t>“</a:t>
            </a:r>
            <a:r>
              <a:rPr lang="en-ZA" b="1" i="1" dirty="0" smtClean="0"/>
              <a:t>setting Him apart in the eyes of the children of Israel.” </a:t>
            </a:r>
          </a:p>
          <a:p>
            <a:r>
              <a:rPr lang="en-ZA" dirty="0" smtClean="0"/>
              <a:t>By not filling his role as a shepherd who waters His flock, Moshe has failed in “</a:t>
            </a:r>
            <a:r>
              <a:rPr lang="en-ZA" i="1" dirty="0" smtClean="0"/>
              <a:t>setting apart” the </a:t>
            </a:r>
            <a:r>
              <a:rPr lang="en-ZA" dirty="0" smtClean="0"/>
              <a:t>Name of the Almighty. </a:t>
            </a:r>
          </a:p>
          <a:p>
            <a:r>
              <a:rPr lang="en-ZA" dirty="0" smtClean="0"/>
              <a:t>We can also turn that around and say that “</a:t>
            </a:r>
            <a:r>
              <a:rPr lang="en-ZA" i="1" dirty="0" smtClean="0"/>
              <a:t>to set Him apart” is to fulfil the </a:t>
            </a:r>
            <a:r>
              <a:rPr lang="en-ZA" dirty="0" smtClean="0"/>
              <a:t>role of a shepherd. This then explains the fate of Moshe and Aaron.</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STAFF</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8800" dirty="0" smtClean="0"/>
              <a:t>The “</a:t>
            </a:r>
            <a:r>
              <a:rPr lang="en-ZA" sz="8800" i="1" dirty="0" smtClean="0"/>
              <a:t>staff” </a:t>
            </a:r>
            <a:r>
              <a:rPr lang="en-ZA" sz="8800" dirty="0" smtClean="0"/>
              <a:t>that</a:t>
            </a:r>
            <a:r>
              <a:rPr lang="en-ZA" sz="8800" i="1" dirty="0" smtClean="0"/>
              <a:t> “strikes the rock” </a:t>
            </a:r>
            <a:r>
              <a:rPr lang="en-ZA" sz="8800" dirty="0" smtClean="0"/>
              <a:t>also provides us with interesting insights. This </a:t>
            </a:r>
            <a:r>
              <a:rPr lang="en-ZA" sz="8800" i="1" dirty="0" smtClean="0"/>
              <a:t>“staff” </a:t>
            </a:r>
            <a:r>
              <a:rPr lang="en-ZA" sz="8800" dirty="0" smtClean="0"/>
              <a:t>has already been labelled as a “</a:t>
            </a:r>
            <a:r>
              <a:rPr lang="en-ZA" sz="8800" i="1" dirty="0" smtClean="0"/>
              <a:t>sign against the rebels”:</a:t>
            </a:r>
          </a:p>
          <a:p>
            <a:pPr algn="ctr">
              <a:lnSpc>
                <a:spcPts val="2100"/>
              </a:lnSpc>
            </a:pPr>
            <a:r>
              <a:rPr lang="en-ZA" sz="8800" i="1" dirty="0" smtClean="0">
                <a:solidFill>
                  <a:srgbClr val="004821"/>
                </a:solidFill>
              </a:rPr>
              <a:t>And </a:t>
            </a:r>
            <a:r>
              <a:rPr lang="he-IL" sz="8800" i="1" dirty="0" smtClean="0">
                <a:solidFill>
                  <a:srgbClr val="004821"/>
                </a:solidFill>
              </a:rPr>
              <a:t>יהוה</a:t>
            </a:r>
            <a:r>
              <a:rPr lang="en-ZA" sz="8800" i="1" dirty="0" smtClean="0">
                <a:solidFill>
                  <a:srgbClr val="004821"/>
                </a:solidFill>
              </a:rPr>
              <a:t> said to </a:t>
            </a:r>
            <a:r>
              <a:rPr lang="en-ZA" sz="8800" i="1" dirty="0" err="1" smtClean="0">
                <a:solidFill>
                  <a:srgbClr val="004821"/>
                </a:solidFill>
              </a:rPr>
              <a:t>Mosheh</a:t>
            </a:r>
            <a:r>
              <a:rPr lang="en-ZA" sz="8800" i="1" dirty="0" smtClean="0">
                <a:solidFill>
                  <a:srgbClr val="004821"/>
                </a:solidFill>
              </a:rPr>
              <a:t>, “Bring </a:t>
            </a:r>
            <a:r>
              <a:rPr lang="en-ZA" sz="8800" i="1" dirty="0" err="1" smtClean="0">
                <a:solidFill>
                  <a:srgbClr val="004821"/>
                </a:solidFill>
              </a:rPr>
              <a:t>Aharon’s</a:t>
            </a:r>
            <a:r>
              <a:rPr lang="en-ZA" sz="8800" i="1" dirty="0" smtClean="0">
                <a:solidFill>
                  <a:srgbClr val="004821"/>
                </a:solidFill>
              </a:rPr>
              <a:t> rod back before the Witness, to be kept as a sign against the rebels, so that you put an end to their grumblings against Me, lest they die.” </a:t>
            </a:r>
            <a:r>
              <a:rPr lang="en-US" sz="8800" b="1" i="1" dirty="0" smtClean="0">
                <a:solidFill>
                  <a:srgbClr val="004821"/>
                </a:solidFill>
              </a:rPr>
              <a:t>(Numbers 17:10)</a:t>
            </a:r>
          </a:p>
          <a:p>
            <a:pPr>
              <a:lnSpc>
                <a:spcPts val="2100"/>
              </a:lnSpc>
            </a:pPr>
            <a:r>
              <a:rPr lang="en-ZA" sz="8800" dirty="0" smtClean="0"/>
              <a:t>This could explain why when </a:t>
            </a:r>
            <a:r>
              <a:rPr lang="he-IL" sz="8800" dirty="0" smtClean="0"/>
              <a:t>יהוה</a:t>
            </a:r>
            <a:r>
              <a:rPr lang="en-ZA" sz="8800" dirty="0" smtClean="0"/>
              <a:t> told Moshe to </a:t>
            </a:r>
            <a:r>
              <a:rPr lang="en-ZA" sz="8800" dirty="0" smtClean="0">
                <a:solidFill>
                  <a:srgbClr val="004821"/>
                </a:solidFill>
              </a:rPr>
              <a:t>“</a:t>
            </a:r>
            <a:r>
              <a:rPr lang="en-ZA" sz="8800" i="1" dirty="0" smtClean="0">
                <a:solidFill>
                  <a:srgbClr val="004821"/>
                </a:solidFill>
              </a:rPr>
              <a:t>take the staff from before </a:t>
            </a:r>
            <a:r>
              <a:rPr lang="he-IL" sz="8800" i="1" dirty="0" smtClean="0">
                <a:solidFill>
                  <a:srgbClr val="004821"/>
                </a:solidFill>
              </a:rPr>
              <a:t>יהוה</a:t>
            </a:r>
            <a:r>
              <a:rPr lang="en-ZA" sz="8800" i="1" dirty="0" smtClean="0">
                <a:solidFill>
                  <a:srgbClr val="004821"/>
                </a:solidFill>
              </a:rPr>
              <a:t>” </a:t>
            </a:r>
            <a:r>
              <a:rPr lang="en-ZA" sz="8800" b="1" i="1" dirty="0" smtClean="0">
                <a:solidFill>
                  <a:srgbClr val="004821"/>
                </a:solidFill>
              </a:rPr>
              <a:t>(Numbers 20:9)</a:t>
            </a:r>
            <a:r>
              <a:rPr lang="en-ZA" sz="8800" i="1" dirty="0" smtClean="0">
                <a:solidFill>
                  <a:srgbClr val="004821"/>
                </a:solidFill>
              </a:rPr>
              <a:t> </a:t>
            </a:r>
            <a:r>
              <a:rPr lang="en-ZA" sz="8800" dirty="0" smtClean="0"/>
              <a:t>because this was not a situation requiring the staff against the Israelites as “</a:t>
            </a:r>
            <a:r>
              <a:rPr lang="en-ZA" sz="8800" i="1" dirty="0" smtClean="0"/>
              <a:t>rebels”. </a:t>
            </a:r>
            <a:r>
              <a:rPr lang="en-ZA" sz="8800" dirty="0" smtClean="0"/>
              <a:t>This particular “</a:t>
            </a:r>
            <a:r>
              <a:rPr lang="en-ZA" sz="8800" i="1" dirty="0" smtClean="0"/>
              <a:t>staff” </a:t>
            </a:r>
            <a:r>
              <a:rPr lang="en-ZA" sz="8800" dirty="0" smtClean="0"/>
              <a:t>was the dry stick of Aaron that had sprung to life after all the incidents following the rebellion of </a:t>
            </a:r>
            <a:r>
              <a:rPr lang="en-ZA" sz="8800" dirty="0" err="1" smtClean="0"/>
              <a:t>Korach</a:t>
            </a:r>
            <a:r>
              <a:rPr lang="en-ZA" sz="8800" dirty="0" smtClean="0"/>
              <a:t>: </a:t>
            </a:r>
          </a:p>
          <a:p>
            <a:pPr algn="ctr">
              <a:lnSpc>
                <a:spcPts val="2100"/>
              </a:lnSpc>
            </a:pPr>
            <a:r>
              <a:rPr lang="en-ZA" sz="8800" i="1" dirty="0" smtClean="0">
                <a:solidFill>
                  <a:srgbClr val="004821"/>
                </a:solidFill>
              </a:rPr>
              <a:t>... </a:t>
            </a:r>
            <a:r>
              <a:rPr lang="en-ZA" sz="8800" i="1" dirty="0" err="1" smtClean="0">
                <a:solidFill>
                  <a:srgbClr val="004821"/>
                </a:solidFill>
              </a:rPr>
              <a:t>Mosheh</a:t>
            </a:r>
            <a:r>
              <a:rPr lang="en-ZA" sz="8800" i="1" dirty="0" smtClean="0">
                <a:solidFill>
                  <a:srgbClr val="004821"/>
                </a:solidFill>
              </a:rPr>
              <a:t> went into the Tent of the Witness and saw that the rod of </a:t>
            </a:r>
            <a:r>
              <a:rPr lang="en-ZA" sz="8800" i="1" dirty="0" err="1" smtClean="0">
                <a:solidFill>
                  <a:srgbClr val="004821"/>
                </a:solidFill>
              </a:rPr>
              <a:t>Aharon</a:t>
            </a:r>
            <a:r>
              <a:rPr lang="en-ZA" sz="8800" i="1" dirty="0" smtClean="0">
                <a:solidFill>
                  <a:srgbClr val="004821"/>
                </a:solidFill>
              </a:rPr>
              <a:t>, of the house of </a:t>
            </a:r>
            <a:r>
              <a:rPr lang="en-ZA" sz="8800" i="1" dirty="0" err="1" smtClean="0">
                <a:solidFill>
                  <a:srgbClr val="004821"/>
                </a:solidFill>
              </a:rPr>
              <a:t>Lĕwi</a:t>
            </a:r>
            <a:r>
              <a:rPr lang="en-ZA" sz="8800" i="1" dirty="0" smtClean="0">
                <a:solidFill>
                  <a:srgbClr val="004821"/>
                </a:solidFill>
              </a:rPr>
              <a:t>, had budded, and brought forth buds, and blossomed and bore ripe almonds. </a:t>
            </a:r>
            <a:r>
              <a:rPr lang="en-ZA" sz="8800" b="1" i="1" dirty="0" smtClean="0">
                <a:solidFill>
                  <a:srgbClr val="004821"/>
                </a:solidFill>
              </a:rPr>
              <a:t>(Numbers 17:8) </a:t>
            </a:r>
          </a:p>
          <a:p>
            <a:pPr>
              <a:lnSpc>
                <a:spcPts val="2100"/>
              </a:lnSpc>
            </a:pPr>
            <a:r>
              <a:rPr lang="en-ZA" sz="8800" dirty="0" smtClean="0"/>
              <a:t>This “staff,” was to be a “</a:t>
            </a:r>
            <a:r>
              <a:rPr lang="en-ZA" sz="8800" i="1" dirty="0" smtClean="0"/>
              <a:t>sign” </a:t>
            </a:r>
            <a:r>
              <a:rPr lang="en-ZA" sz="8800" dirty="0" smtClean="0"/>
              <a:t>to the people that </a:t>
            </a:r>
            <a:r>
              <a:rPr lang="he-IL" sz="8800" dirty="0" smtClean="0"/>
              <a:t>יהוה</a:t>
            </a:r>
            <a:r>
              <a:rPr lang="en-ZA" sz="8800" dirty="0" smtClean="0"/>
              <a:t> had bestowed leadership through Moshe and Aaron. It was this “</a:t>
            </a:r>
            <a:r>
              <a:rPr lang="en-ZA" sz="8800" i="1" dirty="0" smtClean="0"/>
              <a:t>staff” </a:t>
            </a:r>
            <a:r>
              <a:rPr lang="en-ZA" sz="8800" dirty="0" smtClean="0"/>
              <a:t>representing life, which Moshe was to take from </a:t>
            </a:r>
            <a:r>
              <a:rPr lang="en-ZA" sz="8800" i="1" dirty="0" smtClean="0"/>
              <a:t>“before </a:t>
            </a:r>
            <a:r>
              <a:rPr lang="he-IL" sz="8800" i="1" dirty="0" smtClean="0"/>
              <a:t>יהוה</a:t>
            </a:r>
            <a:r>
              <a:rPr lang="en-ZA" sz="8800" i="1" dirty="0" smtClean="0"/>
              <a:t>” </a:t>
            </a:r>
            <a:r>
              <a:rPr lang="en-ZA" sz="8800" dirty="0" smtClean="0"/>
              <a:t>and hold in his hand while </a:t>
            </a:r>
            <a:r>
              <a:rPr lang="en-ZA" sz="8800" i="1" dirty="0" smtClean="0"/>
              <a:t>“speaking to the rock.”</a:t>
            </a:r>
          </a:p>
          <a:p>
            <a:r>
              <a:rPr lang="en-ZA" dirty="0" smtClean="0"/>
              <a:t> </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ZA" dirty="0" smtClean="0"/>
              <a:t>THE STAFF </a:t>
            </a:r>
            <a:r>
              <a:rPr lang="en-ZA" dirty="0" err="1" smtClean="0"/>
              <a:t>con’t</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And </a:t>
            </a:r>
            <a:r>
              <a:rPr lang="he-IL" sz="8800" i="1" dirty="0" smtClean="0">
                <a:solidFill>
                  <a:srgbClr val="004821"/>
                </a:solidFill>
              </a:rPr>
              <a:t>יהוה</a:t>
            </a:r>
            <a:r>
              <a:rPr lang="en-ZA" sz="8800" i="1" dirty="0" smtClean="0">
                <a:solidFill>
                  <a:srgbClr val="004821"/>
                </a:solidFill>
              </a:rPr>
              <a:t> said to </a:t>
            </a:r>
            <a:r>
              <a:rPr lang="en-ZA" sz="8800" i="1" dirty="0" err="1" smtClean="0">
                <a:solidFill>
                  <a:srgbClr val="004821"/>
                </a:solidFill>
              </a:rPr>
              <a:t>Mosheh</a:t>
            </a:r>
            <a:r>
              <a:rPr lang="en-ZA" sz="8800" i="1" dirty="0" smtClean="0">
                <a:solidFill>
                  <a:srgbClr val="004821"/>
                </a:solidFill>
              </a:rPr>
              <a:t>, “Pass over before the people, and take with you some of the elders of </a:t>
            </a:r>
            <a:r>
              <a:rPr lang="en-ZA" sz="8800" i="1" dirty="0" err="1" smtClean="0">
                <a:solidFill>
                  <a:srgbClr val="004821"/>
                </a:solidFill>
              </a:rPr>
              <a:t>Yisra’ĕl</a:t>
            </a:r>
            <a:r>
              <a:rPr lang="en-ZA" sz="8800" i="1" dirty="0" smtClean="0">
                <a:solidFill>
                  <a:srgbClr val="004821"/>
                </a:solidFill>
              </a:rPr>
              <a:t>. And take in your hand your rod with which you smote the river, and go. “.. And you shall smite the rock, and water shall come out of it, and the people shall drink.”  </a:t>
            </a:r>
            <a:r>
              <a:rPr lang="en-US" sz="8800" b="1" i="1" dirty="0" smtClean="0">
                <a:solidFill>
                  <a:srgbClr val="004821"/>
                </a:solidFill>
              </a:rPr>
              <a:t>(Exodus 17:5-6)</a:t>
            </a:r>
          </a:p>
          <a:p>
            <a:r>
              <a:rPr lang="en-ZA" sz="8800" dirty="0" smtClean="0"/>
              <a:t>This first </a:t>
            </a:r>
            <a:r>
              <a:rPr lang="en-ZA" sz="8800" i="1" dirty="0" smtClean="0"/>
              <a:t>“staff” </a:t>
            </a:r>
            <a:r>
              <a:rPr lang="en-ZA" sz="8800" dirty="0" smtClean="0"/>
              <a:t>was used as a show of force during the plagues of Egypt. </a:t>
            </a:r>
          </a:p>
          <a:p>
            <a:pPr algn="ctr"/>
            <a:r>
              <a:rPr lang="en-ZA" sz="8800" i="1" dirty="0" smtClean="0">
                <a:solidFill>
                  <a:srgbClr val="004821"/>
                </a:solidFill>
              </a:rPr>
              <a:t>And </a:t>
            </a:r>
            <a:r>
              <a:rPr lang="he-IL" sz="8800" i="1" dirty="0" smtClean="0">
                <a:solidFill>
                  <a:srgbClr val="004821"/>
                </a:solidFill>
              </a:rPr>
              <a:t>יהוה</a:t>
            </a:r>
            <a:r>
              <a:rPr lang="en-ZA" sz="8800" i="1" dirty="0" smtClean="0">
                <a:solidFill>
                  <a:srgbClr val="004821"/>
                </a:solidFill>
              </a:rPr>
              <a:t> spoke to </a:t>
            </a:r>
            <a:r>
              <a:rPr lang="en-ZA" sz="8800" i="1" dirty="0" err="1" smtClean="0">
                <a:solidFill>
                  <a:srgbClr val="004821"/>
                </a:solidFill>
              </a:rPr>
              <a:t>Mosheh</a:t>
            </a:r>
            <a:r>
              <a:rPr lang="en-ZA" sz="8800" i="1" dirty="0" smtClean="0">
                <a:solidFill>
                  <a:srgbClr val="004821"/>
                </a:solidFill>
              </a:rPr>
              <a:t> and to </a:t>
            </a:r>
            <a:r>
              <a:rPr lang="en-ZA" sz="8800" i="1" dirty="0" err="1" smtClean="0">
                <a:solidFill>
                  <a:srgbClr val="004821"/>
                </a:solidFill>
              </a:rPr>
              <a:t>Aharon</a:t>
            </a:r>
            <a:r>
              <a:rPr lang="en-ZA" sz="8800" i="1" dirty="0" smtClean="0">
                <a:solidFill>
                  <a:srgbClr val="004821"/>
                </a:solidFill>
              </a:rPr>
              <a:t>, saying, ..‘Take your rod and throw it before Pharaoh, and let it become a serpent.’ .. And they, the magicians of </a:t>
            </a:r>
            <a:r>
              <a:rPr lang="en-ZA" sz="8800" i="1" dirty="0" err="1" smtClean="0">
                <a:solidFill>
                  <a:srgbClr val="004821"/>
                </a:solidFill>
              </a:rPr>
              <a:t>Mitsrayim</a:t>
            </a:r>
            <a:r>
              <a:rPr lang="en-ZA" sz="8800" i="1" dirty="0" smtClean="0">
                <a:solidFill>
                  <a:srgbClr val="004821"/>
                </a:solidFill>
              </a:rPr>
              <a:t>, also did so with their magic. And they, each one, threw down his rod, and they became serpents. But the rod of </a:t>
            </a:r>
            <a:r>
              <a:rPr lang="en-ZA" sz="8800" i="1" dirty="0" err="1" smtClean="0">
                <a:solidFill>
                  <a:srgbClr val="004821"/>
                </a:solidFill>
              </a:rPr>
              <a:t>Aharon</a:t>
            </a:r>
            <a:r>
              <a:rPr lang="en-ZA" sz="8800" i="1" dirty="0" smtClean="0">
                <a:solidFill>
                  <a:srgbClr val="004821"/>
                </a:solidFill>
              </a:rPr>
              <a:t> swallowed up their rods</a:t>
            </a:r>
            <a:r>
              <a:rPr lang="en-ZA" sz="8800" b="1" i="1" dirty="0" smtClean="0">
                <a:solidFill>
                  <a:srgbClr val="004821"/>
                </a:solidFill>
              </a:rPr>
              <a:t>.  </a:t>
            </a:r>
            <a:r>
              <a:rPr lang="en-US" sz="8800" b="1" i="1" dirty="0" smtClean="0">
                <a:solidFill>
                  <a:srgbClr val="004821"/>
                </a:solidFill>
              </a:rPr>
              <a:t>(Exodus 7:8-12)</a:t>
            </a:r>
          </a:p>
          <a:p>
            <a:r>
              <a:rPr lang="en-ZA" sz="8800" dirty="0" smtClean="0"/>
              <a:t>Following this incident, the “staff” is used to chastise Pharaoh for his disobedience to </a:t>
            </a:r>
            <a:r>
              <a:rPr lang="he-IL" sz="8800" dirty="0" smtClean="0"/>
              <a:t>יהוה</a:t>
            </a:r>
            <a:r>
              <a:rPr lang="en-ZA" sz="8800" dirty="0" smtClean="0"/>
              <a:t>’s word and to inform him that </a:t>
            </a:r>
            <a:r>
              <a:rPr lang="en-ZA" sz="8800" i="1" dirty="0" smtClean="0"/>
              <a:t>“by this you will know that I am</a:t>
            </a:r>
            <a:r>
              <a:rPr lang="he-IL" sz="8800" i="1" dirty="0" smtClean="0"/>
              <a:t> יהוה </a:t>
            </a:r>
            <a:r>
              <a:rPr lang="en-ZA" sz="8800" i="1" dirty="0" smtClean="0"/>
              <a:t>”:</a:t>
            </a:r>
          </a:p>
          <a:p>
            <a:pPr algn="ctr"/>
            <a:r>
              <a:rPr lang="en-ZA" sz="8800" i="1" dirty="0" smtClean="0">
                <a:solidFill>
                  <a:srgbClr val="004821"/>
                </a:solidFill>
              </a:rPr>
              <a:t>“Go to Pharaoh in the morning, .. take in your hand the rod which was turned into a serpent. ..Thus said </a:t>
            </a:r>
            <a:r>
              <a:rPr lang="he-IL" sz="8800" i="1" dirty="0" smtClean="0">
                <a:solidFill>
                  <a:srgbClr val="004821"/>
                </a:solidFill>
              </a:rPr>
              <a:t>יהוה</a:t>
            </a:r>
            <a:r>
              <a:rPr lang="en-ZA" sz="8800" i="1" dirty="0" smtClean="0">
                <a:solidFill>
                  <a:srgbClr val="004821"/>
                </a:solidFill>
              </a:rPr>
              <a:t>, “By this you know that I am </a:t>
            </a:r>
            <a:r>
              <a:rPr lang="he-IL" sz="8800" i="1" dirty="0" smtClean="0">
                <a:solidFill>
                  <a:srgbClr val="004821"/>
                </a:solidFill>
              </a:rPr>
              <a:t>יהוה</a:t>
            </a:r>
            <a:r>
              <a:rPr lang="en-ZA" sz="8800" i="1" dirty="0" smtClean="0">
                <a:solidFill>
                  <a:srgbClr val="004821"/>
                </a:solidFill>
              </a:rPr>
              <a:t>. See, I am striking the waters which are in the river with the rod that is in my hand, and they shall be turned to blood,  </a:t>
            </a:r>
            <a:r>
              <a:rPr lang="en-US" sz="8800" b="1" i="1" dirty="0" smtClean="0">
                <a:solidFill>
                  <a:srgbClr val="004821"/>
                </a:solidFill>
              </a:rPr>
              <a:t>(Exodus 7:15-17)</a:t>
            </a:r>
          </a:p>
          <a:p>
            <a:endParaRPr lang="en-US" dirty="0" smtClean="0"/>
          </a:p>
          <a:p>
            <a:endParaRPr lang="en-ZA"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SYMBOL OF THE STAFF</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This “</a:t>
            </a:r>
            <a:r>
              <a:rPr lang="en-ZA" sz="2400" i="1" dirty="0" smtClean="0"/>
              <a:t>staff” </a:t>
            </a:r>
            <a:r>
              <a:rPr lang="en-ZA" sz="2400" dirty="0" smtClean="0"/>
              <a:t>symbolizes</a:t>
            </a:r>
            <a:r>
              <a:rPr lang="en-ZA" sz="2400" i="1" dirty="0" smtClean="0"/>
              <a:t> “knowing” </a:t>
            </a:r>
            <a:r>
              <a:rPr lang="en-ZA" sz="2400" dirty="0" smtClean="0"/>
              <a:t>the Almighty. It represents the defeat of Pharaoh and the striking of the very life force of Egypt (this world). By commanding Moshe to use this “</a:t>
            </a:r>
            <a:r>
              <a:rPr lang="en-ZA" sz="2400" i="1" dirty="0" smtClean="0"/>
              <a:t>staff”,</a:t>
            </a:r>
            <a:r>
              <a:rPr lang="he-IL" sz="2400" i="1" dirty="0" smtClean="0"/>
              <a:t>יהוה </a:t>
            </a:r>
            <a:r>
              <a:rPr lang="en-ZA" sz="2400" i="1" dirty="0" smtClean="0"/>
              <a:t> wanted the demonstration of the water pouring from the rock in Exodus to link with </a:t>
            </a:r>
            <a:r>
              <a:rPr lang="en-ZA" sz="2400" dirty="0" smtClean="0"/>
              <a:t>the defeat of Pharaoh and his world system. Centuries later, the Rock (</a:t>
            </a:r>
            <a:r>
              <a:rPr lang="he-IL" sz="2400" dirty="0" smtClean="0"/>
              <a:t>יהושע</a:t>
            </a:r>
            <a:r>
              <a:rPr lang="en-ZA" sz="2400" dirty="0" smtClean="0"/>
              <a:t>) was struck and blood pours forth, just as it did in Egypt. Then “</a:t>
            </a:r>
            <a:r>
              <a:rPr lang="en-ZA" sz="2400" i="1" dirty="0" smtClean="0"/>
              <a:t>you shall know that I am </a:t>
            </a:r>
            <a:r>
              <a:rPr lang="he-IL" sz="2400" i="1" dirty="0" smtClean="0"/>
              <a:t>יהוה</a:t>
            </a:r>
            <a:endParaRPr lang="en-ZA" sz="2400" i="1" dirty="0" smtClean="0"/>
          </a:p>
          <a:p>
            <a:pPr algn="ctr"/>
            <a:r>
              <a:rPr lang="en-ZA" sz="2400" i="1" dirty="0" smtClean="0">
                <a:solidFill>
                  <a:srgbClr val="004821"/>
                </a:solidFill>
              </a:rPr>
              <a:t>Then </a:t>
            </a:r>
            <a:r>
              <a:rPr lang="he-IL" sz="2400" i="1" dirty="0" smtClean="0">
                <a:solidFill>
                  <a:srgbClr val="004821"/>
                </a:solidFill>
              </a:rPr>
              <a:t>יהושע</a:t>
            </a:r>
            <a:r>
              <a:rPr lang="en-ZA" sz="2400" i="1" dirty="0" smtClean="0">
                <a:solidFill>
                  <a:srgbClr val="004821"/>
                </a:solidFill>
              </a:rPr>
              <a:t> said to them, “All of you shall stumble in Me this night, for it has been written, ‘I shall strike the Shepherd, and the sheep of the flock shall be scattered.”</a:t>
            </a:r>
            <a:r>
              <a:rPr lang="en-US" sz="2400" b="1" i="1" dirty="0" smtClean="0">
                <a:solidFill>
                  <a:srgbClr val="004821"/>
                </a:solidFill>
              </a:rPr>
              <a:t>(Matthew 26:31)</a:t>
            </a:r>
          </a:p>
          <a:p>
            <a:pPr algn="ctr"/>
            <a:r>
              <a:rPr lang="en-ZA" sz="2400" i="1" dirty="0" smtClean="0">
                <a:solidFill>
                  <a:srgbClr val="004821"/>
                </a:solidFill>
              </a:rPr>
              <a:t>But one of the soldiers pierced His side with a spear, and instantly blood and water came out. And he who has seen has witnessed, and his witness is true. And he knows that he is speaking the truth, in order that you might believe. </a:t>
            </a:r>
            <a:r>
              <a:rPr lang="en-ZA" sz="2400" b="1" i="1" dirty="0" smtClean="0">
                <a:solidFill>
                  <a:srgbClr val="004821"/>
                </a:solidFill>
              </a:rPr>
              <a:t>(John 19:34-35) </a:t>
            </a:r>
          </a:p>
          <a:p>
            <a:r>
              <a:rPr lang="en-ZA" sz="2400" dirty="0" smtClean="0"/>
              <a:t>People coming out of Egypt need to understand redemption and the defeat of the evil forces. This was accomplished through the symbolism of the first “</a:t>
            </a:r>
            <a:r>
              <a:rPr lang="en-ZA" sz="2400" i="1" dirty="0" smtClean="0"/>
              <a:t>staff.” A </a:t>
            </a:r>
            <a:r>
              <a:rPr lang="en-ZA" sz="2400" dirty="0" smtClean="0"/>
              <a:t>picture that pointed to </a:t>
            </a:r>
            <a:r>
              <a:rPr lang="he-IL" sz="2400" dirty="0" smtClean="0"/>
              <a:t>יהושע</a:t>
            </a:r>
            <a:r>
              <a:rPr lang="en-ZA" sz="2400" dirty="0" smtClean="0"/>
              <a:t>.</a:t>
            </a:r>
            <a:endParaRPr lang="en-ZA" sz="2400"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4800" dirty="0" smtClean="0"/>
              <a:t>THE ROCK - </a:t>
            </a:r>
            <a:r>
              <a:rPr lang="he-IL" sz="4800" dirty="0" smtClean="0"/>
              <a:t>יהושע</a:t>
            </a:r>
            <a:endParaRPr lang="en-ZA" sz="4800" dirty="0"/>
          </a:p>
        </p:txBody>
      </p:sp>
      <p:sp>
        <p:nvSpPr>
          <p:cNvPr id="3" name="Content Placeholder 2"/>
          <p:cNvSpPr>
            <a:spLocks noGrp="1"/>
          </p:cNvSpPr>
          <p:nvPr>
            <p:ph idx="1"/>
          </p:nvPr>
        </p:nvSpPr>
        <p:spPr/>
        <p:txBody>
          <a:bodyPr>
            <a:normAutofit fontScale="92500" lnSpcReduction="20000"/>
          </a:bodyPr>
          <a:lstStyle/>
          <a:p>
            <a:pPr algn="ctr"/>
            <a:r>
              <a:rPr lang="en-ZA" i="1" dirty="0" smtClean="0">
                <a:solidFill>
                  <a:srgbClr val="004821"/>
                </a:solidFill>
              </a:rPr>
              <a:t>“</a:t>
            </a:r>
            <a:r>
              <a:rPr lang="en-ZA" sz="2400" i="1" dirty="0" smtClean="0">
                <a:solidFill>
                  <a:srgbClr val="004821"/>
                </a:solidFill>
              </a:rPr>
              <a:t>Come out of </a:t>
            </a:r>
            <a:r>
              <a:rPr lang="en-ZA" sz="2400" i="1" dirty="0" err="1" smtClean="0">
                <a:solidFill>
                  <a:srgbClr val="004821"/>
                </a:solidFill>
              </a:rPr>
              <a:t>Baḇel</a:t>
            </a:r>
            <a:r>
              <a:rPr lang="en-ZA" sz="2400" i="1" dirty="0" smtClean="0">
                <a:solidFill>
                  <a:srgbClr val="004821"/>
                </a:solidFill>
              </a:rPr>
              <a:t>! Flee from the Chaldeans! Declare this with a voice of singing, proclaim it, send it out to the end of the earth! Say, ‘</a:t>
            </a:r>
            <a:r>
              <a:rPr lang="he-IL" sz="2400" i="1" dirty="0" smtClean="0">
                <a:solidFill>
                  <a:srgbClr val="004821"/>
                </a:solidFill>
              </a:rPr>
              <a:t>יהוה</a:t>
            </a:r>
            <a:r>
              <a:rPr lang="en-ZA" sz="2400" i="1" dirty="0" smtClean="0">
                <a:solidFill>
                  <a:srgbClr val="004821"/>
                </a:solidFill>
              </a:rPr>
              <a:t> has redeemed His servant </a:t>
            </a:r>
            <a:r>
              <a:rPr lang="en-ZA" sz="2400" i="1" dirty="0" err="1" smtClean="0">
                <a:solidFill>
                  <a:srgbClr val="004821"/>
                </a:solidFill>
              </a:rPr>
              <a:t>Yaʽaqob</a:t>
            </a:r>
            <a:r>
              <a:rPr lang="en-ZA" sz="2400" i="1" dirty="0" smtClean="0">
                <a:solidFill>
                  <a:srgbClr val="004821"/>
                </a:solidFill>
              </a:rPr>
              <a:t>̱!’ ” And they did not thirst when He led them through the deserts; He caused waters from a rock to flow for them; He split the rock, and waters gushed out. </a:t>
            </a:r>
            <a:r>
              <a:rPr lang="en-US" sz="2400" b="1" i="1" dirty="0" smtClean="0">
                <a:solidFill>
                  <a:srgbClr val="004821"/>
                </a:solidFill>
              </a:rPr>
              <a:t>(Isaiah 48:20-21)</a:t>
            </a:r>
          </a:p>
          <a:p>
            <a:r>
              <a:rPr lang="en-ZA" sz="2400" dirty="0" smtClean="0"/>
              <a:t>The event at the “</a:t>
            </a:r>
            <a:r>
              <a:rPr lang="en-ZA" sz="2400" i="1" dirty="0" smtClean="0"/>
              <a:t>rock” </a:t>
            </a:r>
            <a:r>
              <a:rPr lang="en-ZA" sz="2400" dirty="0" smtClean="0"/>
              <a:t>is intended to point to a new stage in the people’s spiritual development. Previously, the 1st generation learned the importance of “</a:t>
            </a:r>
            <a:r>
              <a:rPr lang="en-ZA" sz="2400" i="1" dirty="0" smtClean="0"/>
              <a:t>knowing Him” </a:t>
            </a:r>
            <a:r>
              <a:rPr lang="en-ZA" sz="2400" dirty="0" smtClean="0"/>
              <a:t>through the miracle of “</a:t>
            </a:r>
            <a:r>
              <a:rPr lang="en-ZA" sz="2400" i="1" dirty="0" smtClean="0"/>
              <a:t>striking the rock.”</a:t>
            </a:r>
          </a:p>
          <a:p>
            <a:pPr algn="ctr"/>
            <a:r>
              <a:rPr lang="en-ZA" sz="2400" i="1" dirty="0" smtClean="0">
                <a:solidFill>
                  <a:srgbClr val="004821"/>
                </a:solidFill>
              </a:rPr>
              <a:t>and all drank the same spiritual drink. For they drank of that spiritual Rock that followed, and the Rock was Messiah. </a:t>
            </a:r>
            <a:r>
              <a:rPr lang="en-ZA" sz="2400" b="1" i="1" dirty="0" smtClean="0">
                <a:solidFill>
                  <a:srgbClr val="004821"/>
                </a:solidFill>
              </a:rPr>
              <a:t>(1 Corinthians 10:4)</a:t>
            </a:r>
          </a:p>
          <a:p>
            <a:r>
              <a:rPr lang="en-ZA" sz="2400" dirty="0" smtClean="0"/>
              <a:t>In the book of Numbers, </a:t>
            </a:r>
            <a:r>
              <a:rPr lang="he-IL" sz="2400" dirty="0" smtClean="0"/>
              <a:t>יהוה</a:t>
            </a:r>
            <a:r>
              <a:rPr lang="en-ZA" sz="2400" dirty="0" smtClean="0"/>
              <a:t> intends for the people to understand words, through the example of Moshe and Aaron as the sprouting staff is used in combination with speaking (words) to the life giving rock. This is, what it means to “set the Almighty apart</a:t>
            </a:r>
            <a:r>
              <a:rPr lang="en-ZA" sz="2400" i="1" dirty="0" smtClean="0"/>
              <a:t>…to be set apart through His Word </a:t>
            </a:r>
            <a:r>
              <a:rPr lang="en-ZA" sz="2400" dirty="0" smtClean="0"/>
              <a:t>:</a:t>
            </a:r>
          </a:p>
          <a:p>
            <a:pPr algn="ctr"/>
            <a:r>
              <a:rPr lang="en-ZA" sz="2400" i="1" dirty="0" smtClean="0">
                <a:solidFill>
                  <a:srgbClr val="004821"/>
                </a:solidFill>
              </a:rPr>
              <a:t> “Set them apart in Your truth – Your Word is truth</a:t>
            </a:r>
            <a:r>
              <a:rPr lang="en-ZA" sz="2400" b="1" i="1" dirty="0" smtClean="0">
                <a:solidFill>
                  <a:srgbClr val="004821"/>
                </a:solidFill>
              </a:rPr>
              <a:t>.</a:t>
            </a:r>
            <a:r>
              <a:rPr lang="en-ZA" sz="2400" b="1" i="1" baseline="30000" dirty="0" smtClean="0">
                <a:solidFill>
                  <a:srgbClr val="004821"/>
                </a:solidFill>
              </a:rPr>
              <a:t> </a:t>
            </a:r>
            <a:r>
              <a:rPr lang="en-ZA" sz="2400" b="1" i="1" dirty="0" smtClean="0">
                <a:solidFill>
                  <a:srgbClr val="004821"/>
                </a:solidFill>
              </a:rPr>
              <a:t> (John 17:17)</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BEGINNING AND END</a:t>
            </a:r>
            <a:endParaRPr lang="en-ZA" dirty="0"/>
          </a:p>
        </p:txBody>
      </p:sp>
      <p:sp>
        <p:nvSpPr>
          <p:cNvPr id="3" name="Content Placeholder 2"/>
          <p:cNvSpPr>
            <a:spLocks noGrp="1"/>
          </p:cNvSpPr>
          <p:nvPr>
            <p:ph idx="1"/>
          </p:nvPr>
        </p:nvSpPr>
        <p:spPr/>
        <p:txBody>
          <a:bodyPr/>
          <a:lstStyle/>
          <a:p>
            <a:pPr algn="ctr"/>
            <a:r>
              <a:rPr lang="en-ZA" dirty="0" smtClean="0">
                <a:solidFill>
                  <a:srgbClr val="FF0000"/>
                </a:solidFill>
              </a:rPr>
              <a:t> Rabbi </a:t>
            </a:r>
            <a:r>
              <a:rPr lang="en-ZA" dirty="0" err="1" smtClean="0">
                <a:solidFill>
                  <a:srgbClr val="FF0000"/>
                </a:solidFill>
              </a:rPr>
              <a:t>Avraham</a:t>
            </a:r>
            <a:r>
              <a:rPr lang="en-ZA" dirty="0" smtClean="0">
                <a:solidFill>
                  <a:srgbClr val="FF0000"/>
                </a:solidFill>
              </a:rPr>
              <a:t> </a:t>
            </a:r>
            <a:r>
              <a:rPr lang="en-ZA" dirty="0" err="1" smtClean="0">
                <a:solidFill>
                  <a:srgbClr val="FF0000"/>
                </a:solidFill>
              </a:rPr>
              <a:t>Greenbaum</a:t>
            </a:r>
            <a:r>
              <a:rPr lang="en-ZA" dirty="0" smtClean="0">
                <a:solidFill>
                  <a:srgbClr val="FF0000"/>
                </a:solidFill>
              </a:rPr>
              <a:t> points out that, “</a:t>
            </a:r>
            <a:r>
              <a:rPr lang="en-ZA" dirty="0" err="1" smtClean="0">
                <a:solidFill>
                  <a:srgbClr val="FF0000"/>
                </a:solidFill>
              </a:rPr>
              <a:t>Korach's</a:t>
            </a:r>
            <a:r>
              <a:rPr lang="en-ZA" dirty="0" smtClean="0">
                <a:solidFill>
                  <a:srgbClr val="FF0000"/>
                </a:solidFill>
              </a:rPr>
              <a:t> conspiracy is not explicitly dated in the Torah narrative, but is considered to have taken place early on during the wanderings of the Children of Israel in the wilderness. The Torah passes over the 38 years of wandering after the sin of the Spies in almost complete silence -- except for a list given later on of the stopping points on the journey, Numbers 33, in </a:t>
            </a:r>
            <a:r>
              <a:rPr lang="en-ZA" dirty="0" err="1" smtClean="0">
                <a:solidFill>
                  <a:srgbClr val="FF0000"/>
                </a:solidFill>
              </a:rPr>
              <a:t>parsha</a:t>
            </a:r>
            <a:r>
              <a:rPr lang="en-ZA" dirty="0" smtClean="0">
                <a:solidFill>
                  <a:srgbClr val="FF0000"/>
                </a:solidFill>
              </a:rPr>
              <a:t> </a:t>
            </a:r>
            <a:r>
              <a:rPr lang="en-ZA" dirty="0" err="1" smtClean="0">
                <a:solidFill>
                  <a:srgbClr val="FF0000"/>
                </a:solidFill>
              </a:rPr>
              <a:t>Mas'ei</a:t>
            </a:r>
            <a:r>
              <a:rPr lang="en-ZA" dirty="0" smtClean="0">
                <a:solidFill>
                  <a:srgbClr val="FF0000"/>
                </a:solidFill>
              </a:rPr>
              <a:t>. In our present </a:t>
            </a:r>
            <a:r>
              <a:rPr lang="en-ZA" dirty="0" err="1" smtClean="0">
                <a:solidFill>
                  <a:srgbClr val="FF0000"/>
                </a:solidFill>
              </a:rPr>
              <a:t>parsha</a:t>
            </a:r>
            <a:r>
              <a:rPr lang="en-ZA" dirty="0" smtClean="0">
                <a:solidFill>
                  <a:srgbClr val="FF0000"/>
                </a:solidFill>
              </a:rPr>
              <a:t> of </a:t>
            </a:r>
            <a:r>
              <a:rPr lang="en-ZA" dirty="0" err="1" smtClean="0">
                <a:solidFill>
                  <a:srgbClr val="FF0000"/>
                </a:solidFill>
              </a:rPr>
              <a:t>Chukat</a:t>
            </a:r>
            <a:r>
              <a:rPr lang="en-ZA" dirty="0" smtClean="0">
                <a:solidFill>
                  <a:srgbClr val="FF0000"/>
                </a:solidFill>
              </a:rPr>
              <a:t>, we move almost  imperceptibly from the initial period in the wilderness following the Exodus and the Giving of the Torah, right to the end of the 40 years of wandering and the first stages of the conquest of the Land of Israel.” </a:t>
            </a:r>
            <a:endParaRPr lang="en-ZA" dirty="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ROCK - </a:t>
            </a:r>
            <a:r>
              <a:rPr lang="he-IL" dirty="0" smtClean="0"/>
              <a:t>יהושע</a:t>
            </a:r>
            <a:endParaRPr lang="en-ZA" dirty="0"/>
          </a:p>
        </p:txBody>
      </p:sp>
      <p:sp>
        <p:nvSpPr>
          <p:cNvPr id="3" name="Content Placeholder 2"/>
          <p:cNvSpPr>
            <a:spLocks noGrp="1"/>
          </p:cNvSpPr>
          <p:nvPr>
            <p:ph idx="1"/>
          </p:nvPr>
        </p:nvSpPr>
        <p:spPr/>
        <p:txBody>
          <a:bodyPr>
            <a:normAutofit/>
          </a:bodyPr>
          <a:lstStyle/>
          <a:p>
            <a:r>
              <a:rPr lang="en-ZA" dirty="0" smtClean="0"/>
              <a:t>Without realizing it, Moshe undermines the lessons the new generation needed to learn. By striking the rock again Moshe was going against the Word of God and also against the prophetic significance. The second coming of the Rock (</a:t>
            </a:r>
            <a:r>
              <a:rPr lang="he-IL" dirty="0" smtClean="0"/>
              <a:t>יהושע</a:t>
            </a:r>
            <a:r>
              <a:rPr lang="en-ZA" dirty="0" smtClean="0"/>
              <a:t>) would be signified by Him been him ruling and reigning with us for eternity. </a:t>
            </a:r>
          </a:p>
          <a:p>
            <a:r>
              <a:rPr lang="en-ZA" dirty="0" smtClean="0"/>
              <a:t>It was time to move forward and understand the importance of living life according to the Word (Torah). Unfortunately, the shepherd Moshe, sent the wrong message. By striking the rock instead of speaking words, He did not “SET APART</a:t>
            </a:r>
            <a:r>
              <a:rPr lang="en-ZA" i="1" dirty="0" smtClean="0"/>
              <a:t>” </a:t>
            </a:r>
            <a:r>
              <a:rPr lang="en-ZA" dirty="0" smtClean="0"/>
              <a:t>the Name of </a:t>
            </a:r>
            <a:r>
              <a:rPr lang="he-IL" dirty="0" smtClean="0"/>
              <a:t>יהוה</a:t>
            </a:r>
            <a:r>
              <a:rPr lang="en-ZA" dirty="0" smtClean="0"/>
              <a:t>.</a:t>
            </a:r>
            <a:endParaRPr lang="en-ZA" dirty="0" smtClean="0">
              <a:solidFill>
                <a:srgbClr val="004821"/>
              </a:solidFill>
            </a:endParaRPr>
          </a:p>
          <a:p>
            <a:pPr algn="ctr"/>
            <a:r>
              <a:rPr lang="en-ZA" i="1" dirty="0" smtClean="0">
                <a:solidFill>
                  <a:srgbClr val="004821"/>
                </a:solidFill>
              </a:rPr>
              <a:t>Who is the one who overcomes the world but he who believes that </a:t>
            </a:r>
            <a:r>
              <a:rPr lang="he-IL" i="1" dirty="0" smtClean="0">
                <a:solidFill>
                  <a:srgbClr val="004821"/>
                </a:solidFill>
              </a:rPr>
              <a:t>יהושע</a:t>
            </a:r>
            <a:r>
              <a:rPr lang="en-ZA" i="1" dirty="0" smtClean="0">
                <a:solidFill>
                  <a:srgbClr val="004821"/>
                </a:solidFill>
              </a:rPr>
              <a:t> is the Son of Elohim? This is the One that came by water and blood: </a:t>
            </a:r>
            <a:r>
              <a:rPr lang="he-IL" i="1" dirty="0" smtClean="0">
                <a:solidFill>
                  <a:srgbClr val="004821"/>
                </a:solidFill>
              </a:rPr>
              <a:t>יהושע</a:t>
            </a:r>
            <a:r>
              <a:rPr lang="en-ZA" i="1" dirty="0" smtClean="0">
                <a:solidFill>
                  <a:srgbClr val="004821"/>
                </a:solidFill>
              </a:rPr>
              <a:t> Messiah, not only by water, but by water and blood. And it is the Spirit who bears witness, because the Spirit is the Truth. Because there are three who bear witness: the Spirit, and the water, and the blood. And the three are in agreement. </a:t>
            </a:r>
            <a:r>
              <a:rPr lang="en-US" i="1" dirty="0" smtClean="0">
                <a:solidFill>
                  <a:srgbClr val="004821"/>
                </a:solidFill>
              </a:rPr>
              <a:t>(1 John 5:5-8)</a:t>
            </a:r>
          </a:p>
          <a:p>
            <a:endParaRPr lang="en-US"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SPEAK TO THE ROCK - </a:t>
            </a:r>
            <a:r>
              <a:rPr lang="he-IL" dirty="0" smtClean="0"/>
              <a:t>יהושע</a:t>
            </a:r>
            <a:endParaRPr lang="en-ZA" dirty="0"/>
          </a:p>
        </p:txBody>
      </p:sp>
      <p:sp>
        <p:nvSpPr>
          <p:cNvPr id="3" name="Content Placeholder 2"/>
          <p:cNvSpPr>
            <a:spLocks noGrp="1"/>
          </p:cNvSpPr>
          <p:nvPr>
            <p:ph idx="1"/>
          </p:nvPr>
        </p:nvSpPr>
        <p:spPr/>
        <p:txBody>
          <a:bodyPr>
            <a:normAutofit lnSpcReduction="10000"/>
          </a:bodyPr>
          <a:lstStyle/>
          <a:p>
            <a:r>
              <a:rPr lang="he-IL" dirty="0" smtClean="0"/>
              <a:t>יהוה</a:t>
            </a:r>
            <a:r>
              <a:rPr lang="en-ZA" dirty="0" smtClean="0"/>
              <a:t> wants to strengthen our faith through the power of the Word. The Word itself is much more powerful than miracles which one may witness. Our Messiah is the Word made flesh. He lived the Word perfectly:</a:t>
            </a:r>
          </a:p>
          <a:p>
            <a:pPr algn="ctr"/>
            <a:r>
              <a:rPr lang="en-ZA" i="1" dirty="0" smtClean="0">
                <a:solidFill>
                  <a:srgbClr val="004821"/>
                </a:solidFill>
              </a:rPr>
              <a:t>And the Word became flesh… </a:t>
            </a:r>
            <a:r>
              <a:rPr lang="en-ZA" b="1" i="1" dirty="0" smtClean="0">
                <a:solidFill>
                  <a:srgbClr val="004821"/>
                </a:solidFill>
              </a:rPr>
              <a:t>John 1:14 </a:t>
            </a:r>
          </a:p>
          <a:p>
            <a:r>
              <a:rPr lang="en-ZA" dirty="0" smtClean="0"/>
              <a:t>When </a:t>
            </a:r>
            <a:r>
              <a:rPr lang="he-IL" dirty="0" smtClean="0"/>
              <a:t>יהוה</a:t>
            </a:r>
            <a:r>
              <a:rPr lang="en-ZA" dirty="0" smtClean="0"/>
              <a:t> asked Moshe to </a:t>
            </a:r>
            <a:r>
              <a:rPr lang="en-ZA" i="1" dirty="0" smtClean="0"/>
              <a:t>“speak to the rock before their eyes?” (Numbers 20:8) </a:t>
            </a:r>
            <a:r>
              <a:rPr lang="en-ZA" dirty="0" smtClean="0"/>
              <a:t>it was to reveal a new dimension of relationship the Father wants. It is implied here that Moshe and Aaron were to</a:t>
            </a:r>
            <a:r>
              <a:rPr lang="en-ZA" i="1" dirty="0" smtClean="0"/>
              <a:t> “speak” </a:t>
            </a:r>
            <a:r>
              <a:rPr lang="en-ZA" dirty="0" smtClean="0"/>
              <a:t>so that the people could “</a:t>
            </a:r>
            <a:r>
              <a:rPr lang="en-ZA" i="1" dirty="0" smtClean="0"/>
              <a:t>see” </a:t>
            </a:r>
            <a:r>
              <a:rPr lang="en-ZA" dirty="0" smtClean="0"/>
              <a:t>as an example of how. A revisit of a time when </a:t>
            </a:r>
            <a:r>
              <a:rPr lang="he-IL" dirty="0" smtClean="0"/>
              <a:t>יהוה</a:t>
            </a:r>
            <a:r>
              <a:rPr lang="en-ZA" dirty="0" smtClean="0"/>
              <a:t> </a:t>
            </a:r>
            <a:r>
              <a:rPr lang="en-ZA" i="1" dirty="0" smtClean="0"/>
              <a:t>“spoke” </a:t>
            </a:r>
            <a:r>
              <a:rPr lang="en-ZA" dirty="0" smtClean="0"/>
              <a:t>in order for the people to “</a:t>
            </a:r>
            <a:r>
              <a:rPr lang="en-ZA" i="1" dirty="0" smtClean="0"/>
              <a:t>see”: </a:t>
            </a:r>
          </a:p>
          <a:p>
            <a:pPr algn="ctr"/>
            <a:r>
              <a:rPr lang="en-ZA" i="1" dirty="0" smtClean="0">
                <a:solidFill>
                  <a:srgbClr val="004821"/>
                </a:solidFill>
              </a:rPr>
              <a:t>And all the people saw the thunders, the lightning flashes, the sound of the ram’s horn, and the mountain smoking. And the people saw it, and they trembled and stood at a distance, and said to </a:t>
            </a:r>
            <a:r>
              <a:rPr lang="en-ZA" i="1" dirty="0" err="1" smtClean="0">
                <a:solidFill>
                  <a:srgbClr val="004821"/>
                </a:solidFill>
              </a:rPr>
              <a:t>Mosheh</a:t>
            </a:r>
            <a:r>
              <a:rPr lang="en-ZA" i="1" dirty="0" smtClean="0">
                <a:solidFill>
                  <a:srgbClr val="004821"/>
                </a:solidFill>
              </a:rPr>
              <a:t>, “You speak with us and we hear, but let not Elohim speak with us, lest we die.” </a:t>
            </a:r>
            <a:r>
              <a:rPr lang="en-ZA" b="1" i="1" dirty="0" smtClean="0">
                <a:solidFill>
                  <a:srgbClr val="004821"/>
                </a:solidFill>
              </a:rPr>
              <a:t>(Exodus 20:18-19)</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INSTRUCTION</a:t>
            </a:r>
            <a:endParaRPr lang="en-ZA" dirty="0"/>
          </a:p>
        </p:txBody>
      </p:sp>
      <p:sp>
        <p:nvSpPr>
          <p:cNvPr id="3" name="Content Placeholder 2"/>
          <p:cNvSpPr>
            <a:spLocks noGrp="1"/>
          </p:cNvSpPr>
          <p:nvPr>
            <p:ph idx="1"/>
          </p:nvPr>
        </p:nvSpPr>
        <p:spPr/>
        <p:txBody>
          <a:bodyPr>
            <a:noAutofit/>
          </a:bodyPr>
          <a:lstStyle/>
          <a:p>
            <a:pPr>
              <a:lnSpc>
                <a:spcPts val="2400"/>
              </a:lnSpc>
            </a:pPr>
            <a:r>
              <a:rPr lang="he-IL" dirty="0" smtClean="0"/>
              <a:t>יהוה</a:t>
            </a:r>
            <a:r>
              <a:rPr lang="en-ZA" dirty="0" smtClean="0"/>
              <a:t> wanted Moshe and Aaron to exemplify a new instruction by using their “</a:t>
            </a:r>
            <a:r>
              <a:rPr lang="en-ZA" i="1" dirty="0" smtClean="0"/>
              <a:t>voice” to “speak” </a:t>
            </a:r>
            <a:r>
              <a:rPr lang="en-ZA" dirty="0" smtClean="0"/>
              <a:t>to the people. As Exodus 20:18 indicates, the people requested that if Moshe would “</a:t>
            </a:r>
            <a:r>
              <a:rPr lang="en-ZA" i="1" dirty="0" smtClean="0"/>
              <a:t>speak” </a:t>
            </a:r>
            <a:r>
              <a:rPr lang="en-ZA" dirty="0" smtClean="0"/>
              <a:t>it would result in them “</a:t>
            </a:r>
            <a:r>
              <a:rPr lang="en-ZA" i="1" dirty="0" smtClean="0"/>
              <a:t>hearing” (</a:t>
            </a:r>
            <a:r>
              <a:rPr lang="en-ZA" i="1" dirty="0" err="1" smtClean="0"/>
              <a:t>shema</a:t>
            </a:r>
            <a:r>
              <a:rPr lang="en-ZA" i="1" dirty="0" smtClean="0"/>
              <a:t>). THIS WAS THE REASON FOR THE INSTRUCTION  </a:t>
            </a:r>
            <a:r>
              <a:rPr lang="he-IL" i="1" dirty="0" smtClean="0"/>
              <a:t>יהוה</a:t>
            </a:r>
            <a:r>
              <a:rPr lang="en-ZA" dirty="0" smtClean="0"/>
              <a:t> </a:t>
            </a:r>
            <a:r>
              <a:rPr lang="en-ZA" i="1" dirty="0" smtClean="0"/>
              <a:t>GAVE </a:t>
            </a:r>
            <a:r>
              <a:rPr lang="en-ZA" dirty="0" smtClean="0"/>
              <a:t>MOSHE in our </a:t>
            </a:r>
            <a:r>
              <a:rPr lang="en-ZA" dirty="0" err="1" smtClean="0"/>
              <a:t>parasha</a:t>
            </a:r>
            <a:r>
              <a:rPr lang="en-ZA" dirty="0" smtClean="0"/>
              <a:t>. If Moshe would have “</a:t>
            </a:r>
            <a:r>
              <a:rPr lang="en-ZA" i="1" dirty="0" smtClean="0"/>
              <a:t>spoken,” </a:t>
            </a:r>
            <a:r>
              <a:rPr lang="en-ZA" dirty="0" smtClean="0"/>
              <a:t>he would have fulfilled </a:t>
            </a:r>
            <a:r>
              <a:rPr lang="en-ZA" i="1" dirty="0" smtClean="0"/>
              <a:t>Exodus  20:19 </a:t>
            </a:r>
            <a:r>
              <a:rPr lang="en-ZA" dirty="0" smtClean="0"/>
              <a:t>and given the people opportunity to </a:t>
            </a:r>
            <a:r>
              <a:rPr lang="en-ZA" i="1" dirty="0" smtClean="0"/>
              <a:t>“</a:t>
            </a:r>
            <a:r>
              <a:rPr lang="en-ZA" i="1" dirty="0" err="1" smtClean="0"/>
              <a:t>shema</a:t>
            </a:r>
            <a:r>
              <a:rPr lang="en-ZA" i="1" dirty="0" smtClean="0"/>
              <a:t>!” and learn. </a:t>
            </a:r>
          </a:p>
          <a:p>
            <a:pPr>
              <a:lnSpc>
                <a:spcPts val="2400"/>
              </a:lnSpc>
            </a:pPr>
            <a:r>
              <a:rPr lang="he-IL" dirty="0" smtClean="0"/>
              <a:t>יהושע</a:t>
            </a:r>
            <a:r>
              <a:rPr lang="en-ZA" dirty="0" smtClean="0"/>
              <a:t> came as a prophet like Moshe. He “</a:t>
            </a:r>
            <a:r>
              <a:rPr lang="en-ZA" i="1" dirty="0" smtClean="0"/>
              <a:t>spoke” </a:t>
            </a:r>
            <a:r>
              <a:rPr lang="en-ZA" dirty="0" smtClean="0"/>
              <a:t>to us these words of Moshe/Torah, because He is the Good Shepherd who brought “</a:t>
            </a:r>
            <a:r>
              <a:rPr lang="en-ZA" i="1" dirty="0" smtClean="0"/>
              <a:t>life” (symbolized by the budding staff), </a:t>
            </a:r>
            <a:r>
              <a:rPr lang="en-ZA" dirty="0" smtClean="0"/>
              <a:t>and who </a:t>
            </a:r>
            <a:r>
              <a:rPr lang="en-ZA" i="1" dirty="0" smtClean="0"/>
              <a:t>“sets apart” </a:t>
            </a:r>
            <a:r>
              <a:rPr lang="en-ZA" dirty="0" smtClean="0"/>
              <a:t>His people, the area where Moshe fell short:</a:t>
            </a:r>
          </a:p>
          <a:p>
            <a:pPr algn="ctr">
              <a:lnSpc>
                <a:spcPts val="2400"/>
              </a:lnSpc>
            </a:pPr>
            <a:r>
              <a:rPr lang="en-ZA" i="1" dirty="0" smtClean="0">
                <a:solidFill>
                  <a:srgbClr val="004821"/>
                </a:solidFill>
              </a:rPr>
              <a:t>“.. I have come that they might possess life, and that they might possess it beyond measure. “I am the good shepherd. The good shepherd lays down His life for the sheep.  </a:t>
            </a:r>
            <a:r>
              <a:rPr lang="en-ZA" b="1" i="1" dirty="0" smtClean="0">
                <a:solidFill>
                  <a:srgbClr val="004821"/>
                </a:solidFill>
              </a:rPr>
              <a:t>(John 10:10-11)</a:t>
            </a:r>
          </a:p>
          <a:p>
            <a:pPr algn="ctr">
              <a:lnSpc>
                <a:spcPts val="2400"/>
              </a:lnSpc>
            </a:pPr>
            <a:r>
              <a:rPr lang="en-ZA" i="1" dirty="0" smtClean="0">
                <a:solidFill>
                  <a:srgbClr val="004821"/>
                </a:solidFill>
              </a:rPr>
              <a:t>“And for them I set Myself apart, so that they too might be set apart in truth. </a:t>
            </a:r>
            <a:r>
              <a:rPr lang="en-ZA" b="1" i="1" dirty="0" smtClean="0">
                <a:solidFill>
                  <a:srgbClr val="004821"/>
                </a:solidFill>
              </a:rPr>
              <a:t>(John 17:19)</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HEAR AND OBEY</a:t>
            </a:r>
            <a:endParaRPr lang="en-ZA" dirty="0"/>
          </a:p>
        </p:txBody>
      </p:sp>
      <p:sp>
        <p:nvSpPr>
          <p:cNvPr id="3" name="Content Placeholder 2"/>
          <p:cNvSpPr>
            <a:spLocks noGrp="1"/>
          </p:cNvSpPr>
          <p:nvPr>
            <p:ph idx="1"/>
          </p:nvPr>
        </p:nvSpPr>
        <p:spPr/>
        <p:txBody>
          <a:bodyPr>
            <a:normAutofit fontScale="92500" lnSpcReduction="10000"/>
          </a:bodyPr>
          <a:lstStyle/>
          <a:p>
            <a:r>
              <a:rPr lang="en-ZA" dirty="0" smtClean="0"/>
              <a:t>Note: It can also be noted that the second coming will also take place in this valley with </a:t>
            </a:r>
            <a:r>
              <a:rPr lang="he-IL" dirty="0" smtClean="0"/>
              <a:t>יהושע</a:t>
            </a:r>
            <a:r>
              <a:rPr lang="en-ZA" dirty="0" smtClean="0"/>
              <a:t> coming through the east gate once again. Now according to our own request on the Mountain (</a:t>
            </a:r>
            <a:r>
              <a:rPr lang="en-ZA" dirty="0" err="1" smtClean="0"/>
              <a:t>Shemot</a:t>
            </a:r>
            <a:r>
              <a:rPr lang="en-ZA" dirty="0" smtClean="0"/>
              <a:t> 20:19), we must “</a:t>
            </a:r>
            <a:r>
              <a:rPr lang="en-ZA" i="1" dirty="0" smtClean="0"/>
              <a:t>hear” (</a:t>
            </a:r>
            <a:r>
              <a:rPr lang="en-ZA" i="1" dirty="0" err="1" smtClean="0"/>
              <a:t>shema</a:t>
            </a:r>
            <a:r>
              <a:rPr lang="en-ZA" i="1" dirty="0" smtClean="0"/>
              <a:t>) and obey</a:t>
            </a:r>
            <a:endParaRPr lang="en-ZA" dirty="0" smtClean="0"/>
          </a:p>
          <a:p>
            <a:pPr algn="ctr"/>
            <a:r>
              <a:rPr lang="en-ZA" i="1" dirty="0" smtClean="0">
                <a:solidFill>
                  <a:srgbClr val="004821"/>
                </a:solidFill>
              </a:rPr>
              <a:t>And </a:t>
            </a:r>
            <a:r>
              <a:rPr lang="he-IL" i="1" dirty="0" smtClean="0">
                <a:solidFill>
                  <a:srgbClr val="004821"/>
                </a:solidFill>
              </a:rPr>
              <a:t>יהושע</a:t>
            </a:r>
            <a:r>
              <a:rPr lang="en-ZA" i="1" dirty="0" smtClean="0">
                <a:solidFill>
                  <a:srgbClr val="004821"/>
                </a:solidFill>
              </a:rPr>
              <a:t> answered him, “The first of all the commands is, ‘Hear, O </a:t>
            </a:r>
            <a:r>
              <a:rPr lang="en-ZA" i="1" dirty="0" err="1" smtClean="0">
                <a:solidFill>
                  <a:srgbClr val="004821"/>
                </a:solidFill>
              </a:rPr>
              <a:t>Yisra’ĕl</a:t>
            </a:r>
            <a:r>
              <a:rPr lang="en-ZA" i="1" dirty="0" smtClean="0">
                <a:solidFill>
                  <a:srgbClr val="004821"/>
                </a:solidFill>
              </a:rPr>
              <a:t>, </a:t>
            </a:r>
            <a:r>
              <a:rPr lang="he-IL" i="1" dirty="0" smtClean="0">
                <a:solidFill>
                  <a:srgbClr val="004821"/>
                </a:solidFill>
              </a:rPr>
              <a:t>יהוה</a:t>
            </a:r>
            <a:r>
              <a:rPr lang="en-US" i="1" dirty="0" smtClean="0">
                <a:solidFill>
                  <a:srgbClr val="004821"/>
                </a:solidFill>
              </a:rPr>
              <a:t> our Elohim, </a:t>
            </a:r>
            <a:r>
              <a:rPr lang="he-IL" i="1" dirty="0" smtClean="0">
                <a:solidFill>
                  <a:srgbClr val="004821"/>
                </a:solidFill>
              </a:rPr>
              <a:t>יהוה</a:t>
            </a:r>
            <a:r>
              <a:rPr lang="en-ZA" i="1" dirty="0" smtClean="0">
                <a:solidFill>
                  <a:srgbClr val="004821"/>
                </a:solidFill>
              </a:rPr>
              <a:t> is one. ‘And you shall love </a:t>
            </a:r>
            <a:r>
              <a:rPr lang="he-IL" i="1" dirty="0" smtClean="0">
                <a:solidFill>
                  <a:srgbClr val="004821"/>
                </a:solidFill>
              </a:rPr>
              <a:t>יהוה</a:t>
            </a:r>
            <a:r>
              <a:rPr lang="en-ZA" i="1" dirty="0" smtClean="0">
                <a:solidFill>
                  <a:srgbClr val="004821"/>
                </a:solidFill>
              </a:rPr>
              <a:t> your Elohim with all your heart, and with all your being, and with all your mind, and with all your strength.’ This is the first command. </a:t>
            </a:r>
            <a:r>
              <a:rPr lang="en-US" b="1" i="1" dirty="0" smtClean="0">
                <a:solidFill>
                  <a:srgbClr val="004821"/>
                </a:solidFill>
              </a:rPr>
              <a:t>(Mark 12:29-30)</a:t>
            </a:r>
          </a:p>
          <a:p>
            <a:r>
              <a:rPr lang="en-ZA" dirty="0" smtClean="0"/>
              <a:t>“</a:t>
            </a:r>
            <a:r>
              <a:rPr lang="en-ZA" i="1" dirty="0" smtClean="0"/>
              <a:t>Speaking Words” </a:t>
            </a:r>
            <a:r>
              <a:rPr lang="en-ZA" dirty="0" smtClean="0"/>
              <a:t>is still important. </a:t>
            </a:r>
            <a:r>
              <a:rPr lang="en-ZA" i="1" dirty="0" smtClean="0"/>
              <a:t>“Words” </a:t>
            </a:r>
            <a:r>
              <a:rPr lang="en-ZA" dirty="0" smtClean="0"/>
              <a:t>are the food the shepherd offers the sheep. The Good Shepherd asks us to continue in His work:</a:t>
            </a:r>
          </a:p>
          <a:p>
            <a:pPr algn="ctr"/>
            <a:r>
              <a:rPr lang="en-ZA" i="1" dirty="0" smtClean="0">
                <a:solidFill>
                  <a:srgbClr val="004821"/>
                </a:solidFill>
              </a:rPr>
              <a:t>How then shall they call on Him in whom they have not believed? And how shall they believe in Him of whom they have not heard? And how shall they hear without one proclaiming? And how shall they proclaim if they are not sent? As it has been written, “How pleasant are the feet of those who bring the Good News of peace, who bring the Good News of the good!” However, not all obeyed the Good News. For </a:t>
            </a:r>
            <a:r>
              <a:rPr lang="en-ZA" i="1" dirty="0" err="1" smtClean="0">
                <a:solidFill>
                  <a:srgbClr val="004821"/>
                </a:solidFill>
              </a:rPr>
              <a:t>Yeshayahu</a:t>
            </a:r>
            <a:r>
              <a:rPr lang="en-ZA" i="1" dirty="0" smtClean="0">
                <a:solidFill>
                  <a:srgbClr val="004821"/>
                </a:solidFill>
              </a:rPr>
              <a:t> says, “</a:t>
            </a:r>
            <a:r>
              <a:rPr lang="he-IL" i="1" dirty="0" smtClean="0">
                <a:solidFill>
                  <a:srgbClr val="004821"/>
                </a:solidFill>
              </a:rPr>
              <a:t>יהוה</a:t>
            </a:r>
            <a:r>
              <a:rPr lang="en-ZA" i="1" dirty="0" smtClean="0">
                <a:solidFill>
                  <a:srgbClr val="004821"/>
                </a:solidFill>
              </a:rPr>
              <a:t>, who has believed our report?” So then belief comes by hearing, and hearing by the word of Elohim. </a:t>
            </a:r>
            <a:r>
              <a:rPr lang="en-US" b="1" i="1" dirty="0" smtClean="0">
                <a:solidFill>
                  <a:srgbClr val="004821"/>
                </a:solidFill>
              </a:rPr>
              <a:t>(Romans 10:14-17)</a:t>
            </a:r>
          </a:p>
          <a:p>
            <a:endParaRPr lang="en-US"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EDOM</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sent messengers from </a:t>
            </a:r>
            <a:r>
              <a:rPr lang="en-ZA" i="1" dirty="0" err="1" smtClean="0">
                <a:solidFill>
                  <a:srgbClr val="004821"/>
                </a:solidFill>
              </a:rPr>
              <a:t>Qaḏĕsh</a:t>
            </a:r>
            <a:r>
              <a:rPr lang="en-ZA" i="1" dirty="0" smtClean="0">
                <a:solidFill>
                  <a:srgbClr val="004821"/>
                </a:solidFill>
              </a:rPr>
              <a:t> to the sovereign of </a:t>
            </a:r>
            <a:r>
              <a:rPr lang="en-ZA" i="1" dirty="0" err="1" smtClean="0">
                <a:solidFill>
                  <a:srgbClr val="004821"/>
                </a:solidFill>
              </a:rPr>
              <a:t>Eḏom</a:t>
            </a:r>
            <a:r>
              <a:rPr lang="en-ZA" i="1" dirty="0" smtClean="0">
                <a:solidFill>
                  <a:srgbClr val="004821"/>
                </a:solidFill>
              </a:rPr>
              <a:t>. “This is what your brother </a:t>
            </a:r>
            <a:r>
              <a:rPr lang="en-ZA" i="1" dirty="0" err="1" smtClean="0">
                <a:solidFill>
                  <a:srgbClr val="004821"/>
                </a:solidFill>
              </a:rPr>
              <a:t>Yisra’ĕl</a:t>
            </a:r>
            <a:r>
              <a:rPr lang="en-ZA" i="1" dirty="0" smtClean="0">
                <a:solidFill>
                  <a:srgbClr val="004821"/>
                </a:solidFill>
              </a:rPr>
              <a:t> said, ‘You know all the hardship that has befallen us, that our fathers went down to </a:t>
            </a:r>
            <a:r>
              <a:rPr lang="en-ZA" i="1" dirty="0" err="1" smtClean="0">
                <a:solidFill>
                  <a:srgbClr val="004821"/>
                </a:solidFill>
              </a:rPr>
              <a:t>Mitsrayim</a:t>
            </a:r>
            <a:r>
              <a:rPr lang="en-ZA" i="1" dirty="0" smtClean="0">
                <a:solidFill>
                  <a:srgbClr val="004821"/>
                </a:solidFill>
              </a:rPr>
              <a:t>, and we dwelt in </a:t>
            </a:r>
            <a:r>
              <a:rPr lang="en-ZA" i="1" dirty="0" err="1" smtClean="0">
                <a:solidFill>
                  <a:srgbClr val="004821"/>
                </a:solidFill>
              </a:rPr>
              <a:t>Mitsrayim</a:t>
            </a:r>
            <a:r>
              <a:rPr lang="en-ZA" i="1" dirty="0" smtClean="0">
                <a:solidFill>
                  <a:srgbClr val="004821"/>
                </a:solidFill>
              </a:rPr>
              <a:t> a long time, .. ‘And we cried out to </a:t>
            </a:r>
            <a:r>
              <a:rPr lang="he-IL" i="1" dirty="0" smtClean="0">
                <a:solidFill>
                  <a:srgbClr val="004821"/>
                </a:solidFill>
              </a:rPr>
              <a:t>יהוה</a:t>
            </a:r>
            <a:r>
              <a:rPr lang="en-ZA" i="1" dirty="0" smtClean="0">
                <a:solidFill>
                  <a:srgbClr val="004821"/>
                </a:solidFill>
              </a:rPr>
              <a:t>, and He heard our voice and sent the Messenger and brought us up out of </a:t>
            </a:r>
            <a:r>
              <a:rPr lang="en-ZA" i="1" dirty="0" err="1" smtClean="0">
                <a:solidFill>
                  <a:srgbClr val="004821"/>
                </a:solidFill>
              </a:rPr>
              <a:t>Mitsrayim</a:t>
            </a:r>
            <a:r>
              <a:rPr lang="en-ZA" i="1" dirty="0" smtClean="0">
                <a:solidFill>
                  <a:srgbClr val="004821"/>
                </a:solidFill>
              </a:rPr>
              <a:t>. And see, we are in </a:t>
            </a:r>
            <a:r>
              <a:rPr lang="en-ZA" i="1" dirty="0" err="1" smtClean="0">
                <a:solidFill>
                  <a:srgbClr val="004821"/>
                </a:solidFill>
              </a:rPr>
              <a:t>Qaḏĕsh</a:t>
            </a:r>
            <a:r>
              <a:rPr lang="en-ZA" i="1" dirty="0" smtClean="0">
                <a:solidFill>
                  <a:srgbClr val="004821"/>
                </a:solidFill>
              </a:rPr>
              <a:t>, a city on the edge of your border. ‘Please let us pass over, through your land. We shall not pass over through fields or vineyards, nor drink water from wells, we shall go along the sovereign’s highway. We shall not turn aside, right or left, until we have passed over your border.’ ” But </a:t>
            </a:r>
            <a:r>
              <a:rPr lang="en-ZA" i="1" dirty="0" err="1" smtClean="0">
                <a:solidFill>
                  <a:srgbClr val="004821"/>
                </a:solidFill>
              </a:rPr>
              <a:t>Eḏom</a:t>
            </a:r>
            <a:r>
              <a:rPr lang="en-ZA" i="1" dirty="0" smtClean="0">
                <a:solidFill>
                  <a:srgbClr val="004821"/>
                </a:solidFill>
              </a:rPr>
              <a:t> said to him, “You do not pass over through me, lest I come out against you with the sword.” .. And </a:t>
            </a:r>
            <a:r>
              <a:rPr lang="en-ZA" i="1" dirty="0" err="1" smtClean="0">
                <a:solidFill>
                  <a:srgbClr val="004821"/>
                </a:solidFill>
              </a:rPr>
              <a:t>Eḏom</a:t>
            </a:r>
            <a:r>
              <a:rPr lang="en-ZA" i="1" dirty="0" smtClean="0">
                <a:solidFill>
                  <a:srgbClr val="004821"/>
                </a:solidFill>
              </a:rPr>
              <a:t> came out against them with many men and with a strong hand. So when </a:t>
            </a:r>
            <a:r>
              <a:rPr lang="en-ZA" i="1" dirty="0" err="1" smtClean="0">
                <a:solidFill>
                  <a:srgbClr val="004821"/>
                </a:solidFill>
              </a:rPr>
              <a:t>Eḏom</a:t>
            </a:r>
            <a:r>
              <a:rPr lang="en-ZA" i="1" dirty="0" smtClean="0">
                <a:solidFill>
                  <a:srgbClr val="004821"/>
                </a:solidFill>
              </a:rPr>
              <a:t> refused to let </a:t>
            </a:r>
            <a:r>
              <a:rPr lang="en-ZA" i="1" dirty="0" err="1" smtClean="0">
                <a:solidFill>
                  <a:srgbClr val="004821"/>
                </a:solidFill>
              </a:rPr>
              <a:t>Yisra’ĕl</a:t>
            </a:r>
            <a:r>
              <a:rPr lang="en-ZA" i="1" dirty="0" smtClean="0">
                <a:solidFill>
                  <a:srgbClr val="004821"/>
                </a:solidFill>
              </a:rPr>
              <a:t> pass over through his border, </a:t>
            </a:r>
            <a:r>
              <a:rPr lang="en-ZA" i="1" dirty="0" err="1" smtClean="0">
                <a:solidFill>
                  <a:srgbClr val="004821"/>
                </a:solidFill>
              </a:rPr>
              <a:t>Yisra’ĕl</a:t>
            </a:r>
            <a:r>
              <a:rPr lang="en-ZA" i="1" dirty="0" smtClean="0">
                <a:solidFill>
                  <a:srgbClr val="004821"/>
                </a:solidFill>
              </a:rPr>
              <a:t> turned away from him.</a:t>
            </a:r>
            <a:r>
              <a:rPr lang="en-ZA" b="1" i="1" dirty="0" smtClean="0">
                <a:solidFill>
                  <a:srgbClr val="004821"/>
                </a:solidFill>
              </a:rPr>
              <a:t> </a:t>
            </a:r>
            <a:r>
              <a:rPr lang="en-US" b="1" i="1" dirty="0" smtClean="0">
                <a:solidFill>
                  <a:srgbClr val="004821"/>
                </a:solidFill>
              </a:rPr>
              <a:t>(Numbers 20:14-21)</a:t>
            </a:r>
          </a:p>
          <a:p>
            <a:pPr>
              <a:lnSpc>
                <a:spcPts val="2400"/>
              </a:lnSpc>
            </a:pPr>
            <a:r>
              <a:rPr lang="en-ZA" dirty="0" smtClean="0"/>
              <a:t>Moshe reminds the king of Edom that they are family, by referring to Esau’s brother Jacob, but, Edom refuses to let them through. Moses did not want to kill his own family. </a:t>
            </a:r>
            <a:endParaRPr lang="en-ZA"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AARON’S DEATH </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the children of </a:t>
            </a:r>
            <a:r>
              <a:rPr lang="en-ZA" i="1" dirty="0" err="1" smtClean="0">
                <a:solidFill>
                  <a:srgbClr val="004821"/>
                </a:solidFill>
              </a:rPr>
              <a:t>Yisra’ĕl</a:t>
            </a:r>
            <a:r>
              <a:rPr lang="en-ZA" i="1" dirty="0" smtClean="0">
                <a:solidFill>
                  <a:srgbClr val="004821"/>
                </a:solidFill>
              </a:rPr>
              <a:t>, all the company, departed from </a:t>
            </a:r>
            <a:r>
              <a:rPr lang="en-ZA" i="1" dirty="0" err="1" smtClean="0">
                <a:solidFill>
                  <a:srgbClr val="004821"/>
                </a:solidFill>
              </a:rPr>
              <a:t>Qaḏĕsh</a:t>
            </a:r>
            <a:r>
              <a:rPr lang="en-ZA" i="1" dirty="0" smtClean="0">
                <a:solidFill>
                  <a:srgbClr val="004821"/>
                </a:solidFill>
              </a:rPr>
              <a:t> and came to Mount Hor. 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and to </a:t>
            </a:r>
            <a:r>
              <a:rPr lang="en-ZA" i="1" dirty="0" err="1" smtClean="0">
                <a:solidFill>
                  <a:srgbClr val="004821"/>
                </a:solidFill>
              </a:rPr>
              <a:t>Aharon</a:t>
            </a:r>
            <a:r>
              <a:rPr lang="en-ZA" i="1" dirty="0" smtClean="0">
                <a:solidFill>
                  <a:srgbClr val="004821"/>
                </a:solidFill>
              </a:rPr>
              <a:t> in Mount </a:t>
            </a:r>
            <a:r>
              <a:rPr lang="en-ZA" i="1" dirty="0" err="1" smtClean="0">
                <a:solidFill>
                  <a:srgbClr val="004821"/>
                </a:solidFill>
              </a:rPr>
              <a:t>Hor</a:t>
            </a:r>
            <a:r>
              <a:rPr lang="en-ZA" i="1" dirty="0" smtClean="0">
                <a:solidFill>
                  <a:srgbClr val="004821"/>
                </a:solidFill>
              </a:rPr>
              <a:t> near the border of the land of </a:t>
            </a:r>
            <a:r>
              <a:rPr lang="en-ZA" i="1" dirty="0" err="1" smtClean="0">
                <a:solidFill>
                  <a:srgbClr val="004821"/>
                </a:solidFill>
              </a:rPr>
              <a:t>Eḏom</a:t>
            </a:r>
            <a:r>
              <a:rPr lang="en-ZA" i="1" dirty="0" smtClean="0">
                <a:solidFill>
                  <a:srgbClr val="004821"/>
                </a:solidFill>
              </a:rPr>
              <a:t>, saying, “</a:t>
            </a:r>
            <a:r>
              <a:rPr lang="en-ZA" i="1" dirty="0" err="1" smtClean="0">
                <a:solidFill>
                  <a:srgbClr val="004821"/>
                </a:solidFill>
              </a:rPr>
              <a:t>Aharon</a:t>
            </a:r>
            <a:r>
              <a:rPr lang="en-ZA" i="1" dirty="0" smtClean="0">
                <a:solidFill>
                  <a:srgbClr val="004821"/>
                </a:solidFill>
              </a:rPr>
              <a:t> is to be gathered to his people, ..“Take </a:t>
            </a:r>
            <a:r>
              <a:rPr lang="en-ZA" i="1" dirty="0" err="1" smtClean="0">
                <a:solidFill>
                  <a:srgbClr val="004821"/>
                </a:solidFill>
              </a:rPr>
              <a:t>Aharon</a:t>
            </a:r>
            <a:r>
              <a:rPr lang="en-ZA" i="1" dirty="0" smtClean="0">
                <a:solidFill>
                  <a:srgbClr val="004821"/>
                </a:solidFill>
              </a:rPr>
              <a:t> and </a:t>
            </a:r>
            <a:r>
              <a:rPr lang="en-ZA" i="1" dirty="0" err="1" smtClean="0">
                <a:solidFill>
                  <a:srgbClr val="004821"/>
                </a:solidFill>
              </a:rPr>
              <a:t>Elʽazar</a:t>
            </a:r>
            <a:r>
              <a:rPr lang="en-ZA" i="1" dirty="0" smtClean="0">
                <a:solidFill>
                  <a:srgbClr val="004821"/>
                </a:solidFill>
              </a:rPr>
              <a:t> his son, and bring them up to Mount </a:t>
            </a:r>
            <a:r>
              <a:rPr lang="en-ZA" i="1" dirty="0" err="1" smtClean="0">
                <a:solidFill>
                  <a:srgbClr val="004821"/>
                </a:solidFill>
              </a:rPr>
              <a:t>Hor</a:t>
            </a:r>
            <a:r>
              <a:rPr lang="en-ZA" i="1" dirty="0" smtClean="0">
                <a:solidFill>
                  <a:srgbClr val="004821"/>
                </a:solidFill>
              </a:rPr>
              <a:t>, and strip </a:t>
            </a:r>
            <a:r>
              <a:rPr lang="en-ZA" i="1" dirty="0" err="1" smtClean="0">
                <a:solidFill>
                  <a:srgbClr val="004821"/>
                </a:solidFill>
              </a:rPr>
              <a:t>Aharon</a:t>
            </a:r>
            <a:r>
              <a:rPr lang="en-ZA" i="1" dirty="0" smtClean="0">
                <a:solidFill>
                  <a:srgbClr val="004821"/>
                </a:solidFill>
              </a:rPr>
              <a:t> of his garments and put them on </a:t>
            </a:r>
            <a:r>
              <a:rPr lang="en-ZA" i="1" dirty="0" err="1" smtClean="0">
                <a:solidFill>
                  <a:srgbClr val="004821"/>
                </a:solidFill>
              </a:rPr>
              <a:t>Elʽazar</a:t>
            </a:r>
            <a:r>
              <a:rPr lang="en-ZA" i="1" dirty="0" smtClean="0">
                <a:solidFill>
                  <a:srgbClr val="004821"/>
                </a:solidFill>
              </a:rPr>
              <a:t> his son, for </a:t>
            </a:r>
            <a:r>
              <a:rPr lang="en-ZA" i="1" dirty="0" err="1" smtClean="0">
                <a:solidFill>
                  <a:srgbClr val="004821"/>
                </a:solidFill>
              </a:rPr>
              <a:t>Aharon</a:t>
            </a:r>
            <a:r>
              <a:rPr lang="en-ZA" i="1" dirty="0" smtClean="0">
                <a:solidFill>
                  <a:srgbClr val="004821"/>
                </a:solidFill>
              </a:rPr>
              <a:t> is to be gathered to his people and die there.” ... And </a:t>
            </a:r>
            <a:r>
              <a:rPr lang="en-ZA" i="1" dirty="0" err="1" smtClean="0">
                <a:solidFill>
                  <a:srgbClr val="004821"/>
                </a:solidFill>
              </a:rPr>
              <a:t>Aharon</a:t>
            </a:r>
            <a:r>
              <a:rPr lang="en-ZA" i="1" dirty="0" smtClean="0">
                <a:solidFill>
                  <a:srgbClr val="004821"/>
                </a:solidFill>
              </a:rPr>
              <a:t> died there on the top of the mountain. ..And when all the congregation saw that </a:t>
            </a:r>
            <a:r>
              <a:rPr lang="en-ZA" i="1" dirty="0" err="1" smtClean="0">
                <a:solidFill>
                  <a:srgbClr val="004821"/>
                </a:solidFill>
              </a:rPr>
              <a:t>Aharon</a:t>
            </a:r>
            <a:r>
              <a:rPr lang="en-ZA" i="1" dirty="0" smtClean="0">
                <a:solidFill>
                  <a:srgbClr val="004821"/>
                </a:solidFill>
              </a:rPr>
              <a:t> was dead, all the house of </a:t>
            </a:r>
            <a:r>
              <a:rPr lang="en-ZA" i="1" dirty="0" err="1" smtClean="0">
                <a:solidFill>
                  <a:srgbClr val="004821"/>
                </a:solidFill>
              </a:rPr>
              <a:t>Yisra’ĕl</a:t>
            </a:r>
            <a:r>
              <a:rPr lang="en-ZA" i="1" dirty="0" smtClean="0">
                <a:solidFill>
                  <a:srgbClr val="004821"/>
                </a:solidFill>
              </a:rPr>
              <a:t> wept for </a:t>
            </a:r>
            <a:r>
              <a:rPr lang="en-ZA" i="1" dirty="0" err="1" smtClean="0">
                <a:solidFill>
                  <a:srgbClr val="004821"/>
                </a:solidFill>
              </a:rPr>
              <a:t>Aharon</a:t>
            </a:r>
            <a:r>
              <a:rPr lang="en-ZA" i="1" dirty="0" smtClean="0">
                <a:solidFill>
                  <a:srgbClr val="004821"/>
                </a:solidFill>
              </a:rPr>
              <a:t>, thirty days.</a:t>
            </a:r>
            <a:r>
              <a:rPr lang="en-ZA" b="1" i="1" dirty="0" smtClean="0">
                <a:solidFill>
                  <a:srgbClr val="004821"/>
                </a:solidFill>
              </a:rPr>
              <a:t> </a:t>
            </a:r>
            <a:r>
              <a:rPr lang="en-US" b="1" i="1" dirty="0" smtClean="0">
                <a:solidFill>
                  <a:srgbClr val="004821"/>
                </a:solidFill>
              </a:rPr>
              <a:t>(Numbers 20:22-29)</a:t>
            </a:r>
          </a:p>
          <a:p>
            <a:r>
              <a:rPr lang="en-ZA" dirty="0" smtClean="0"/>
              <a:t>Mount </a:t>
            </a:r>
            <a:r>
              <a:rPr lang="en-ZA" dirty="0" err="1" smtClean="0"/>
              <a:t>Hor</a:t>
            </a:r>
            <a:r>
              <a:rPr lang="en-ZA" dirty="0" smtClean="0"/>
              <a:t>, or </a:t>
            </a:r>
            <a:r>
              <a:rPr lang="en-ZA" i="1" dirty="0" smtClean="0"/>
              <a:t>“</a:t>
            </a:r>
            <a:r>
              <a:rPr lang="en-ZA" i="1" dirty="0" err="1" smtClean="0"/>
              <a:t>Har</a:t>
            </a:r>
            <a:r>
              <a:rPr lang="en-ZA" i="1" dirty="0" smtClean="0"/>
              <a:t> </a:t>
            </a:r>
            <a:r>
              <a:rPr lang="en-ZA" i="1" dirty="0" err="1" smtClean="0"/>
              <a:t>Hor</a:t>
            </a:r>
            <a:r>
              <a:rPr lang="en-ZA" i="1" dirty="0" smtClean="0"/>
              <a:t>”</a:t>
            </a:r>
            <a:r>
              <a:rPr lang="en-ZA" dirty="0" smtClean="0"/>
              <a:t> in the Hebrew meaning </a:t>
            </a:r>
            <a:r>
              <a:rPr lang="en-ZA" i="1" dirty="0" smtClean="0"/>
              <a:t>“Mount Mountain”. </a:t>
            </a:r>
            <a:r>
              <a:rPr lang="en-ZA" dirty="0" smtClean="0"/>
              <a:t>Implied meaning </a:t>
            </a:r>
            <a:r>
              <a:rPr lang="en-ZA" i="1" dirty="0" smtClean="0"/>
              <a:t>“Mountain is my parents”. </a:t>
            </a:r>
            <a:r>
              <a:rPr lang="en-ZA" dirty="0" err="1" smtClean="0"/>
              <a:t>Aharon</a:t>
            </a:r>
            <a:r>
              <a:rPr lang="en-ZA" dirty="0" smtClean="0"/>
              <a:t> was </a:t>
            </a:r>
            <a:r>
              <a:rPr lang="en-ZA" i="1" dirty="0" smtClean="0"/>
              <a:t>“gathered” </a:t>
            </a:r>
            <a:r>
              <a:rPr lang="en-ZA" dirty="0" smtClean="0"/>
              <a:t>back to the rock from which he was hewn, his people. Israel wept for </a:t>
            </a:r>
            <a:r>
              <a:rPr lang="en-ZA" dirty="0" err="1" smtClean="0"/>
              <a:t>Aharon</a:t>
            </a:r>
            <a:r>
              <a:rPr lang="en-ZA" dirty="0" smtClean="0"/>
              <a:t>, thirty days. Thirty is the number of the letter “lamed” which is the </a:t>
            </a:r>
            <a:r>
              <a:rPr lang="en-ZA" i="1" dirty="0" smtClean="0"/>
              <a:t>“shepherd’s staff”. </a:t>
            </a:r>
            <a:r>
              <a:rPr lang="en-ZA" dirty="0" smtClean="0"/>
              <a:t>The rabbis teach that this shows us that a “shepherd” or “priest” connects that which is in heaven to that which is in the earth below. </a:t>
            </a:r>
            <a:endParaRPr lang="en-ZA"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FIERY SERPENT</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the people spoke against Elohim and against </a:t>
            </a:r>
            <a:r>
              <a:rPr lang="en-ZA" i="1" dirty="0" err="1" smtClean="0">
                <a:solidFill>
                  <a:srgbClr val="004821"/>
                </a:solidFill>
              </a:rPr>
              <a:t>Mosheh</a:t>
            </a:r>
            <a:r>
              <a:rPr lang="en-ZA" i="1" dirty="0" smtClean="0">
                <a:solidFill>
                  <a:srgbClr val="004821"/>
                </a:solidFill>
              </a:rPr>
              <a:t>, “Why have you brought us up out of </a:t>
            </a:r>
            <a:r>
              <a:rPr lang="en-ZA" i="1" dirty="0" err="1" smtClean="0">
                <a:solidFill>
                  <a:srgbClr val="004821"/>
                </a:solidFill>
              </a:rPr>
              <a:t>Mitsrayim</a:t>
            </a:r>
            <a:r>
              <a:rPr lang="en-ZA" i="1" dirty="0" smtClean="0">
                <a:solidFill>
                  <a:srgbClr val="004821"/>
                </a:solidFill>
              </a:rPr>
              <a:t> to die in the wilderness? For there is no food and no water, and our being loathes this light bread.” And </a:t>
            </a:r>
            <a:r>
              <a:rPr lang="he-IL" i="1" dirty="0" smtClean="0">
                <a:solidFill>
                  <a:srgbClr val="004821"/>
                </a:solidFill>
              </a:rPr>
              <a:t>יהוה</a:t>
            </a:r>
            <a:r>
              <a:rPr lang="en-ZA" i="1" dirty="0" smtClean="0">
                <a:solidFill>
                  <a:srgbClr val="004821"/>
                </a:solidFill>
              </a:rPr>
              <a:t> sent fiery serpents among the people, and they bit the people. And many of the people of </a:t>
            </a:r>
            <a:r>
              <a:rPr lang="en-ZA" i="1" dirty="0" err="1" smtClean="0">
                <a:solidFill>
                  <a:srgbClr val="004821"/>
                </a:solidFill>
              </a:rPr>
              <a:t>Yisra’ĕl</a:t>
            </a:r>
            <a:r>
              <a:rPr lang="en-ZA" i="1" dirty="0" smtClean="0">
                <a:solidFill>
                  <a:srgbClr val="004821"/>
                </a:solidFill>
              </a:rPr>
              <a:t> died. Then the people came to </a:t>
            </a:r>
            <a:r>
              <a:rPr lang="en-ZA" i="1" dirty="0" err="1" smtClean="0">
                <a:solidFill>
                  <a:srgbClr val="004821"/>
                </a:solidFill>
              </a:rPr>
              <a:t>Mosheh</a:t>
            </a:r>
            <a:r>
              <a:rPr lang="en-ZA" i="1" dirty="0" smtClean="0">
                <a:solidFill>
                  <a:srgbClr val="004821"/>
                </a:solidFill>
              </a:rPr>
              <a:t>, and said, “We have sinned, for we have spoken against </a:t>
            </a:r>
            <a:r>
              <a:rPr lang="he-IL" i="1" dirty="0" smtClean="0">
                <a:solidFill>
                  <a:srgbClr val="004821"/>
                </a:solidFill>
              </a:rPr>
              <a:t>יהוה</a:t>
            </a:r>
            <a:r>
              <a:rPr lang="en-ZA" i="1" dirty="0" smtClean="0">
                <a:solidFill>
                  <a:srgbClr val="004821"/>
                </a:solidFill>
              </a:rPr>
              <a:t> and against you. Pray to </a:t>
            </a:r>
            <a:r>
              <a:rPr lang="he-IL" i="1" dirty="0" smtClean="0">
                <a:solidFill>
                  <a:srgbClr val="004821"/>
                </a:solidFill>
              </a:rPr>
              <a:t>יהוה</a:t>
            </a:r>
            <a:r>
              <a:rPr lang="en-ZA" i="1" dirty="0" smtClean="0">
                <a:solidFill>
                  <a:srgbClr val="004821"/>
                </a:solidFill>
              </a:rPr>
              <a:t> to take away the serpents from us.” So </a:t>
            </a:r>
            <a:r>
              <a:rPr lang="en-ZA" i="1" dirty="0" err="1" smtClean="0">
                <a:solidFill>
                  <a:srgbClr val="004821"/>
                </a:solidFill>
              </a:rPr>
              <a:t>Mosheh</a:t>
            </a:r>
            <a:r>
              <a:rPr lang="en-ZA" i="1" dirty="0" smtClean="0">
                <a:solidFill>
                  <a:srgbClr val="004821"/>
                </a:solidFill>
              </a:rPr>
              <a:t> prayed on behalf of the people. 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“Make a fiery serpent, and set it on a pole. And it shall be that everyone who is bitten, when he looks at it, shall live.” </a:t>
            </a:r>
            <a:r>
              <a:rPr lang="en-US" b="1" i="1" dirty="0" smtClean="0">
                <a:solidFill>
                  <a:srgbClr val="004821"/>
                </a:solidFill>
              </a:rPr>
              <a:t>(Numbers 21:5-8)</a:t>
            </a:r>
          </a:p>
          <a:p>
            <a:pPr>
              <a:lnSpc>
                <a:spcPts val="2300"/>
              </a:lnSpc>
            </a:pPr>
            <a:r>
              <a:rPr lang="en-ZA" dirty="0" smtClean="0"/>
              <a:t>The fiery serpents were a righteous judgment Elohim brought upon Israel for murmuring and unbelief. Israel had </a:t>
            </a:r>
            <a:r>
              <a:rPr lang="en-ZA" i="1" dirty="0" smtClean="0">
                <a:solidFill>
                  <a:srgbClr val="004821"/>
                </a:solidFill>
              </a:rPr>
              <a:t>“sharpened their tongues like a serpent” </a:t>
            </a:r>
            <a:r>
              <a:rPr lang="en-ZA" b="1" i="1" dirty="0" smtClean="0">
                <a:solidFill>
                  <a:srgbClr val="004821"/>
                </a:solidFill>
              </a:rPr>
              <a:t>Psalm 140:3 </a:t>
            </a:r>
            <a:r>
              <a:rPr lang="en-ZA" dirty="0" smtClean="0"/>
              <a:t>and </a:t>
            </a:r>
            <a:r>
              <a:rPr lang="en-ZA" i="1" dirty="0" smtClean="0">
                <a:solidFill>
                  <a:srgbClr val="004821"/>
                </a:solidFill>
              </a:rPr>
              <a:t>“Their throat is an open tomb, with their tongues they have deceived,” “The poison of adders is under their lips,” </a:t>
            </a:r>
            <a:r>
              <a:rPr lang="en-ZA" b="1" i="1" dirty="0" smtClean="0">
                <a:solidFill>
                  <a:srgbClr val="004821"/>
                </a:solidFill>
              </a:rPr>
              <a:t>(Romans 3:13)</a:t>
            </a:r>
          </a:p>
          <a:p>
            <a:pPr>
              <a:lnSpc>
                <a:spcPts val="2300"/>
              </a:lnSpc>
            </a:pPr>
            <a:r>
              <a:rPr lang="en-ZA" dirty="0" smtClean="0"/>
              <a:t>All that do not look to </a:t>
            </a:r>
            <a:r>
              <a:rPr lang="he-IL" dirty="0" smtClean="0"/>
              <a:t>יהושע</a:t>
            </a:r>
            <a:r>
              <a:rPr lang="en-ZA" dirty="0" smtClean="0"/>
              <a:t> as saviour will perish</a:t>
            </a:r>
            <a:endParaRPr lang="en-Z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DECREE OF THE RED HEIFER</a:t>
            </a:r>
            <a:endParaRPr lang="en-ZA" dirty="0"/>
          </a:p>
        </p:txBody>
      </p:sp>
      <p:sp>
        <p:nvSpPr>
          <p:cNvPr id="3" name="Content Placeholder 2"/>
          <p:cNvSpPr>
            <a:spLocks noGrp="1"/>
          </p:cNvSpPr>
          <p:nvPr>
            <p:ph idx="1"/>
          </p:nvPr>
        </p:nvSpPr>
        <p:spPr/>
        <p:txBody>
          <a:bodyPr>
            <a:normAutofit lnSpcReduction="10000"/>
          </a:bodyPr>
          <a:lstStyle/>
          <a:p>
            <a:r>
              <a:rPr lang="en-ZA" b="1" dirty="0" smtClean="0">
                <a:solidFill>
                  <a:srgbClr val="004821"/>
                </a:solidFill>
              </a:rPr>
              <a:t>Number 19:1-10 </a:t>
            </a:r>
            <a:r>
              <a:rPr lang="en-ZA" dirty="0" smtClean="0"/>
              <a:t>The Decree of the </a:t>
            </a:r>
            <a:r>
              <a:rPr lang="en-ZA" i="1" dirty="0" smtClean="0">
                <a:solidFill>
                  <a:srgbClr val="004821"/>
                </a:solidFill>
              </a:rPr>
              <a:t>“Red Heifer”. </a:t>
            </a:r>
          </a:p>
          <a:p>
            <a:r>
              <a:rPr lang="en-ZA" dirty="0" smtClean="0"/>
              <a:t>The rabbis call this the Law of the </a:t>
            </a:r>
            <a:r>
              <a:rPr lang="en-ZA" dirty="0" smtClean="0">
                <a:solidFill>
                  <a:srgbClr val="C00000"/>
                </a:solidFill>
              </a:rPr>
              <a:t>“</a:t>
            </a:r>
            <a:r>
              <a:rPr lang="en-ZA" dirty="0" err="1" smtClean="0">
                <a:solidFill>
                  <a:srgbClr val="C00000"/>
                </a:solidFill>
              </a:rPr>
              <a:t>Parah</a:t>
            </a:r>
            <a:r>
              <a:rPr lang="en-ZA" dirty="0" smtClean="0">
                <a:solidFill>
                  <a:srgbClr val="C00000"/>
                </a:solidFill>
              </a:rPr>
              <a:t> </a:t>
            </a:r>
            <a:r>
              <a:rPr lang="en-ZA" dirty="0" err="1" smtClean="0">
                <a:solidFill>
                  <a:srgbClr val="C00000"/>
                </a:solidFill>
              </a:rPr>
              <a:t>Dumah</a:t>
            </a:r>
            <a:r>
              <a:rPr lang="en-ZA" dirty="0" smtClean="0">
                <a:solidFill>
                  <a:srgbClr val="C00000"/>
                </a:solidFill>
              </a:rPr>
              <a:t>”. </a:t>
            </a:r>
            <a:r>
              <a:rPr lang="en-ZA" dirty="0" smtClean="0"/>
              <a:t>Which is not correct because the Torah does not present it as a law for e.g. </a:t>
            </a:r>
            <a:r>
              <a:rPr lang="en-ZA" i="1" dirty="0" smtClean="0">
                <a:solidFill>
                  <a:srgbClr val="C00000"/>
                </a:solidFill>
              </a:rPr>
              <a:t>“This is the Law of the Pesach (Pascal or Passover) Lamb”. </a:t>
            </a:r>
          </a:p>
          <a:p>
            <a:endParaRPr lang="en-ZA" dirty="0" smtClean="0"/>
          </a:p>
          <a:p>
            <a:r>
              <a:rPr lang="en-ZA" dirty="0" smtClean="0"/>
              <a:t>What the Torah says is: </a:t>
            </a:r>
            <a:r>
              <a:rPr lang="en-ZA" i="1" dirty="0" smtClean="0">
                <a:solidFill>
                  <a:srgbClr val="004821"/>
                </a:solidFill>
              </a:rPr>
              <a:t>“This is the Decree of the Torah which </a:t>
            </a:r>
            <a:r>
              <a:rPr lang="he-IL" i="1" dirty="0" smtClean="0">
                <a:solidFill>
                  <a:srgbClr val="004821"/>
                </a:solidFill>
              </a:rPr>
              <a:t>יהוה</a:t>
            </a:r>
            <a:r>
              <a:rPr lang="en-ZA" i="1" dirty="0" smtClean="0">
                <a:solidFill>
                  <a:srgbClr val="004821"/>
                </a:solidFill>
              </a:rPr>
              <a:t> commanded,….”</a:t>
            </a:r>
            <a:r>
              <a:rPr lang="en-ZA" dirty="0" smtClean="0"/>
              <a:t> The </a:t>
            </a:r>
            <a:r>
              <a:rPr lang="en-ZA" i="1" dirty="0" smtClean="0">
                <a:solidFill>
                  <a:srgbClr val="C00000"/>
                </a:solidFill>
              </a:rPr>
              <a:t>“Decree of the Red Heifer” </a:t>
            </a:r>
            <a:r>
              <a:rPr lang="en-ZA" dirty="0" smtClean="0"/>
              <a:t>is related to the whole of Torah. We must understand and follow this command especially because in verse 10 it says, </a:t>
            </a:r>
            <a:r>
              <a:rPr lang="en-ZA" i="1" dirty="0" smtClean="0">
                <a:solidFill>
                  <a:srgbClr val="004821"/>
                </a:solidFill>
              </a:rPr>
              <a:t>“And it shall be a decree forever to the children of </a:t>
            </a:r>
            <a:r>
              <a:rPr lang="en-ZA" i="1" dirty="0" err="1" smtClean="0">
                <a:solidFill>
                  <a:srgbClr val="004821"/>
                </a:solidFill>
              </a:rPr>
              <a:t>Yisra‟el</a:t>
            </a:r>
            <a:r>
              <a:rPr lang="en-ZA" i="1" dirty="0" smtClean="0">
                <a:solidFill>
                  <a:srgbClr val="004821"/>
                </a:solidFill>
              </a:rPr>
              <a:t> and to the stranger who sojourns in their midst.” </a:t>
            </a:r>
          </a:p>
          <a:p>
            <a:endParaRPr lang="en-ZA" dirty="0" smtClean="0"/>
          </a:p>
          <a:p>
            <a:r>
              <a:rPr lang="en-ZA" dirty="0" smtClean="0"/>
              <a:t>According to the same rabbis, this Mitzvah is, quote, </a:t>
            </a:r>
            <a:r>
              <a:rPr lang="en-ZA" i="1" dirty="0" smtClean="0">
                <a:solidFill>
                  <a:srgbClr val="C00000"/>
                </a:solidFill>
              </a:rPr>
              <a:t>“one of the most incomprehensible of all the Laws of the Torah.”</a:t>
            </a:r>
            <a:r>
              <a:rPr lang="en-ZA" dirty="0" smtClean="0"/>
              <a:t> They say, “it’s one we cannot understand. But, we must obey because it comes from Elohim.” </a:t>
            </a:r>
          </a:p>
          <a:p>
            <a:r>
              <a:rPr lang="en-ZA" dirty="0" smtClean="0"/>
              <a:t> </a:t>
            </a:r>
            <a:endParaRPr lang="en-ZA" dirty="0"/>
          </a:p>
        </p:txBody>
      </p:sp>
      <p:pic>
        <p:nvPicPr>
          <p:cNvPr id="4" name="Picture 3" descr="Red_Angus_Heifer.jpg"/>
          <p:cNvPicPr>
            <a:picLocks noChangeAspect="1"/>
          </p:cNvPicPr>
          <p:nvPr/>
        </p:nvPicPr>
        <p:blipFill>
          <a:blip r:embed="rId2" cstate="print"/>
          <a:stretch>
            <a:fillRect/>
          </a:stretch>
        </p:blipFill>
        <p:spPr>
          <a:xfrm>
            <a:off x="971600" y="980728"/>
            <a:ext cx="7266534" cy="54726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THREE TYPES OF COMMANDS</a:t>
            </a:r>
            <a:endParaRPr lang="en-ZA" dirty="0"/>
          </a:p>
        </p:txBody>
      </p:sp>
      <p:sp>
        <p:nvSpPr>
          <p:cNvPr id="3" name="Content Placeholder 2"/>
          <p:cNvSpPr>
            <a:spLocks noGrp="1"/>
          </p:cNvSpPr>
          <p:nvPr>
            <p:ph idx="1"/>
          </p:nvPr>
        </p:nvSpPr>
        <p:spPr/>
        <p:txBody>
          <a:bodyPr>
            <a:normAutofit lnSpcReduction="10000"/>
          </a:bodyPr>
          <a:lstStyle/>
          <a:p>
            <a:pPr marL="182563" indent="-182563">
              <a:buFont typeface="Arial" pitchFamily="34" charset="0"/>
              <a:buChar char="•"/>
            </a:pPr>
            <a:r>
              <a:rPr lang="en-ZA" b="1" i="1" dirty="0" smtClean="0"/>
              <a:t>“</a:t>
            </a:r>
            <a:r>
              <a:rPr lang="en-ZA" b="1" i="1" dirty="0" err="1" smtClean="0"/>
              <a:t>Eidot</a:t>
            </a:r>
            <a:r>
              <a:rPr lang="en-ZA" b="1" i="1" dirty="0" smtClean="0"/>
              <a:t>”, </a:t>
            </a:r>
            <a:r>
              <a:rPr lang="en-ZA" dirty="0" smtClean="0"/>
              <a:t>are commands that recall or testify to past events; like the laws regarding Shabbat or Pesach</a:t>
            </a:r>
          </a:p>
          <a:p>
            <a:pPr marL="182563" indent="-182563">
              <a:buFont typeface="Arial" pitchFamily="34" charset="0"/>
              <a:buChar char="•"/>
            </a:pPr>
            <a:r>
              <a:rPr lang="en-ZA" b="1" i="1" dirty="0" smtClean="0"/>
              <a:t>“</a:t>
            </a:r>
            <a:r>
              <a:rPr lang="en-ZA" b="1" i="1" dirty="0" err="1" smtClean="0"/>
              <a:t>Mishpatim</a:t>
            </a:r>
            <a:r>
              <a:rPr lang="en-ZA" b="1" i="1" dirty="0" smtClean="0"/>
              <a:t>” </a:t>
            </a:r>
            <a:r>
              <a:rPr lang="en-ZA" dirty="0" smtClean="0"/>
              <a:t>are commands that are also dictated by mortal understanding; like </a:t>
            </a:r>
            <a:r>
              <a:rPr lang="en-ZA" dirty="0" err="1" smtClean="0"/>
              <a:t>honoring</a:t>
            </a:r>
            <a:r>
              <a:rPr lang="en-ZA" dirty="0" smtClean="0"/>
              <a:t> one’s parents or not stealing.</a:t>
            </a:r>
          </a:p>
          <a:p>
            <a:pPr marL="182563" indent="-182563">
              <a:buFont typeface="Arial" pitchFamily="34" charset="0"/>
              <a:buChar char="•"/>
            </a:pPr>
            <a:r>
              <a:rPr lang="en-ZA" b="1" i="1" dirty="0" smtClean="0"/>
              <a:t>“</a:t>
            </a:r>
            <a:r>
              <a:rPr lang="en-ZA" b="1" i="1" dirty="0" err="1" smtClean="0"/>
              <a:t>Chukim</a:t>
            </a:r>
            <a:r>
              <a:rPr lang="en-ZA" b="1" i="1" dirty="0" smtClean="0"/>
              <a:t>” </a:t>
            </a:r>
            <a:r>
              <a:rPr lang="en-ZA" dirty="0" smtClean="0"/>
              <a:t>are commands that have no rational basis or explanation on the surface. Just because we might not understand the reason behind a command; we are still expected by Elohim to guard and keep it. He does not have to justify Himself to His creation.</a:t>
            </a:r>
          </a:p>
          <a:p>
            <a:r>
              <a:rPr lang="en-ZA" dirty="0" smtClean="0"/>
              <a:t>We should want to keep even these commands because we are motivated by “</a:t>
            </a:r>
            <a:r>
              <a:rPr lang="en-ZA" dirty="0" err="1" smtClean="0"/>
              <a:t>kabbolat</a:t>
            </a:r>
            <a:r>
              <a:rPr lang="en-ZA" dirty="0" smtClean="0"/>
              <a:t> </a:t>
            </a:r>
            <a:r>
              <a:rPr lang="en-ZA" dirty="0" err="1" smtClean="0"/>
              <a:t>ol</a:t>
            </a:r>
            <a:r>
              <a:rPr lang="en-ZA" dirty="0" smtClean="0"/>
              <a:t>” (the Heavenly yoke) of Torah. But, while we are to be obedient to all of </a:t>
            </a:r>
            <a:r>
              <a:rPr lang="en-ZA" dirty="0" err="1" smtClean="0"/>
              <a:t>HaShem’s</a:t>
            </a:r>
            <a:r>
              <a:rPr lang="en-ZA" dirty="0" smtClean="0"/>
              <a:t> commands, He does desire us to understand what He’s asking of us. This is why it is important to study His Word, so that the rationale, which is at times hidden from view, will be seen. This actually helps us to internalize the Torah, as He writes it on our hearts. </a:t>
            </a:r>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ADAMAH PARAH “RED HEIFER”</a:t>
            </a:r>
            <a:endParaRPr lang="en-ZA" dirty="0"/>
          </a:p>
        </p:txBody>
      </p:sp>
      <p:sp>
        <p:nvSpPr>
          <p:cNvPr id="3" name="Content Placeholder 2"/>
          <p:cNvSpPr>
            <a:spLocks noGrp="1"/>
          </p:cNvSpPr>
          <p:nvPr>
            <p:ph idx="1"/>
          </p:nvPr>
        </p:nvSpPr>
        <p:spPr/>
        <p:txBody>
          <a:bodyPr/>
          <a:lstStyle/>
          <a:p>
            <a:r>
              <a:rPr lang="en-ZA" i="1" dirty="0" smtClean="0"/>
              <a:t>“</a:t>
            </a:r>
            <a:r>
              <a:rPr lang="en-ZA" i="1" dirty="0" err="1" smtClean="0"/>
              <a:t>Parah</a:t>
            </a:r>
            <a:r>
              <a:rPr lang="en-ZA" i="1" dirty="0" smtClean="0"/>
              <a:t>” </a:t>
            </a:r>
            <a:r>
              <a:rPr lang="en-ZA" dirty="0" smtClean="0"/>
              <a:t>does translate as </a:t>
            </a:r>
            <a:r>
              <a:rPr lang="en-ZA" i="1" dirty="0" smtClean="0"/>
              <a:t>“heifer”, </a:t>
            </a:r>
            <a:r>
              <a:rPr lang="en-ZA" dirty="0" smtClean="0"/>
              <a:t>it is Strong’s #6510 and also means; “to break”, “to shatter” and so means “broken one”. </a:t>
            </a:r>
          </a:p>
          <a:p>
            <a:r>
              <a:rPr lang="en-ZA" dirty="0" smtClean="0"/>
              <a:t>The word for </a:t>
            </a:r>
            <a:r>
              <a:rPr lang="en-ZA" i="1" dirty="0" smtClean="0"/>
              <a:t>“red” </a:t>
            </a:r>
            <a:r>
              <a:rPr lang="en-ZA" dirty="0" smtClean="0"/>
              <a:t>is Strong’s #0122 </a:t>
            </a:r>
            <a:r>
              <a:rPr lang="en-ZA" i="1" dirty="0" smtClean="0"/>
              <a:t>“</a:t>
            </a:r>
            <a:r>
              <a:rPr lang="en-ZA" i="1" dirty="0" err="1" smtClean="0"/>
              <a:t>adom</a:t>
            </a:r>
            <a:r>
              <a:rPr lang="en-ZA" i="1" dirty="0" smtClean="0"/>
              <a:t> / </a:t>
            </a:r>
            <a:r>
              <a:rPr lang="en-ZA" i="1" dirty="0" err="1" smtClean="0"/>
              <a:t>adam</a:t>
            </a:r>
            <a:r>
              <a:rPr lang="en-ZA" i="1" dirty="0" smtClean="0"/>
              <a:t> / </a:t>
            </a:r>
            <a:r>
              <a:rPr lang="en-ZA" i="1" dirty="0" err="1" smtClean="0"/>
              <a:t>adamah</a:t>
            </a:r>
            <a:r>
              <a:rPr lang="en-ZA" i="1" dirty="0" smtClean="0"/>
              <a:t>” </a:t>
            </a:r>
            <a:r>
              <a:rPr lang="en-ZA" dirty="0" smtClean="0"/>
              <a:t>and means </a:t>
            </a:r>
            <a:r>
              <a:rPr lang="en-ZA" i="1" dirty="0" smtClean="0"/>
              <a:t>“red”, “ruddy”, “man” and “lentils” </a:t>
            </a:r>
            <a:r>
              <a:rPr lang="en-ZA" dirty="0" smtClean="0"/>
              <a:t>(red lentil stew, for which Esau sold his birthright). This we have “Red Heifer” or “Man to be Broken”. </a:t>
            </a:r>
          </a:p>
          <a:p>
            <a:pPr algn="ctr"/>
            <a:r>
              <a:rPr lang="en-ZA" i="1" dirty="0" smtClean="0">
                <a:solidFill>
                  <a:srgbClr val="C00000"/>
                </a:solidFill>
              </a:rPr>
              <a:t>The Rabbis call this portion “</a:t>
            </a:r>
            <a:r>
              <a:rPr lang="en-ZA" i="1" dirty="0" err="1" smtClean="0">
                <a:solidFill>
                  <a:srgbClr val="C00000"/>
                </a:solidFill>
              </a:rPr>
              <a:t>Parah</a:t>
            </a:r>
            <a:r>
              <a:rPr lang="en-ZA" i="1" dirty="0" smtClean="0">
                <a:solidFill>
                  <a:srgbClr val="C00000"/>
                </a:solidFill>
              </a:rPr>
              <a:t> </a:t>
            </a:r>
            <a:r>
              <a:rPr lang="en-ZA" i="1" dirty="0" err="1" smtClean="0">
                <a:solidFill>
                  <a:srgbClr val="C00000"/>
                </a:solidFill>
              </a:rPr>
              <a:t>Dumah</a:t>
            </a:r>
            <a:r>
              <a:rPr lang="en-ZA" i="1" dirty="0" smtClean="0">
                <a:solidFill>
                  <a:srgbClr val="C00000"/>
                </a:solidFill>
              </a:rPr>
              <a:t>”. “</a:t>
            </a:r>
            <a:r>
              <a:rPr lang="en-ZA" i="1" dirty="0" err="1" smtClean="0">
                <a:solidFill>
                  <a:srgbClr val="C00000"/>
                </a:solidFill>
              </a:rPr>
              <a:t>Dumah</a:t>
            </a:r>
            <a:r>
              <a:rPr lang="en-ZA" i="1" dirty="0" smtClean="0">
                <a:solidFill>
                  <a:srgbClr val="C00000"/>
                </a:solidFill>
              </a:rPr>
              <a:t>” is a Hebrew word that means “silent” or “in silence”. </a:t>
            </a:r>
          </a:p>
          <a:p>
            <a:r>
              <a:rPr lang="en-ZA" dirty="0" smtClean="0"/>
              <a:t>The </a:t>
            </a:r>
            <a:r>
              <a:rPr lang="en-ZA" i="1" dirty="0" smtClean="0"/>
              <a:t>“Red Heifer” </a:t>
            </a:r>
            <a:r>
              <a:rPr lang="en-ZA" dirty="0" smtClean="0"/>
              <a:t>is to be a </a:t>
            </a:r>
            <a:r>
              <a:rPr lang="en-ZA" i="1" dirty="0" smtClean="0"/>
              <a:t>“perfect one”. </a:t>
            </a:r>
            <a:r>
              <a:rPr lang="en-ZA" dirty="0" smtClean="0"/>
              <a:t>“</a:t>
            </a:r>
            <a:r>
              <a:rPr lang="en-ZA" dirty="0" err="1" smtClean="0"/>
              <a:t>Tamyim</a:t>
            </a:r>
            <a:r>
              <a:rPr lang="en-ZA" dirty="0" smtClean="0"/>
              <a:t>” Strong’s #8549, meaning; to be </a:t>
            </a:r>
            <a:r>
              <a:rPr lang="en-ZA" i="1" dirty="0" smtClean="0"/>
              <a:t>“perfect”, “undefiled”, “complete”. </a:t>
            </a:r>
            <a:r>
              <a:rPr lang="en-ZA" dirty="0" smtClean="0"/>
              <a:t>It is from the root word, #8552, “</a:t>
            </a:r>
            <a:r>
              <a:rPr lang="en-ZA" dirty="0" err="1" smtClean="0"/>
              <a:t>Tamam</a:t>
            </a:r>
            <a:r>
              <a:rPr lang="en-ZA" dirty="0" smtClean="0"/>
              <a:t>” meaning; “to be finished”. </a:t>
            </a:r>
          </a:p>
          <a:p>
            <a:r>
              <a:rPr lang="en-ZA" i="1" dirty="0" smtClean="0">
                <a:solidFill>
                  <a:srgbClr val="C00000"/>
                </a:solidFill>
              </a:rPr>
              <a:t>Where have we heard, “It is finished.”? John 19:30. </a:t>
            </a:r>
          </a:p>
          <a:p>
            <a:endParaRPr lang="en-ZA"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NO BLEMISH</a:t>
            </a:r>
            <a:endParaRPr lang="en-ZA" dirty="0"/>
          </a:p>
        </p:txBody>
      </p:sp>
      <p:sp>
        <p:nvSpPr>
          <p:cNvPr id="3" name="Content Placeholder 2"/>
          <p:cNvSpPr>
            <a:spLocks noGrp="1"/>
          </p:cNvSpPr>
          <p:nvPr>
            <p:ph idx="1"/>
          </p:nvPr>
        </p:nvSpPr>
        <p:spPr/>
        <p:txBody>
          <a:bodyPr/>
          <a:lstStyle/>
          <a:p>
            <a:r>
              <a:rPr lang="en-ZA" i="1" dirty="0" smtClean="0">
                <a:solidFill>
                  <a:srgbClr val="004821"/>
                </a:solidFill>
              </a:rPr>
              <a:t>“in which there is no blemish…” </a:t>
            </a:r>
            <a:r>
              <a:rPr lang="en-ZA" dirty="0" smtClean="0"/>
              <a:t>Blemish is the Hebrew word </a:t>
            </a:r>
            <a:r>
              <a:rPr lang="en-ZA" i="1" dirty="0" smtClean="0"/>
              <a:t>“</a:t>
            </a:r>
            <a:r>
              <a:rPr lang="en-ZA" i="1" dirty="0" err="1" smtClean="0"/>
              <a:t>muwm</a:t>
            </a:r>
            <a:r>
              <a:rPr lang="en-ZA" i="1" dirty="0" smtClean="0"/>
              <a:t>” </a:t>
            </a:r>
            <a:r>
              <a:rPr lang="en-ZA" dirty="0" smtClean="0"/>
              <a:t>and is Strong’s #3971 meaning; </a:t>
            </a:r>
            <a:r>
              <a:rPr lang="en-ZA" i="1" dirty="0" smtClean="0"/>
              <a:t>“physical defect”, or “moral stain”, </a:t>
            </a:r>
          </a:p>
          <a:p>
            <a:endParaRPr lang="en-ZA" dirty="0" smtClean="0"/>
          </a:p>
          <a:p>
            <a:r>
              <a:rPr lang="en-ZA" i="1" dirty="0" smtClean="0"/>
              <a:t>“and on which a yoke has never come.” </a:t>
            </a:r>
            <a:r>
              <a:rPr lang="en-ZA" dirty="0" smtClean="0"/>
              <a:t>we normally think of yoke as </a:t>
            </a:r>
            <a:r>
              <a:rPr lang="en-ZA" i="1" dirty="0" smtClean="0"/>
              <a:t>“work”, </a:t>
            </a:r>
            <a:r>
              <a:rPr lang="en-ZA" dirty="0" smtClean="0"/>
              <a:t>or </a:t>
            </a:r>
            <a:r>
              <a:rPr lang="en-ZA" i="1" dirty="0" smtClean="0"/>
              <a:t>“to be worked”. </a:t>
            </a:r>
            <a:r>
              <a:rPr lang="en-ZA" dirty="0" smtClean="0"/>
              <a:t>The Hebrew word used here is, as we saw above, </a:t>
            </a:r>
            <a:r>
              <a:rPr lang="en-ZA" i="1" dirty="0" smtClean="0"/>
              <a:t>“’</a:t>
            </a:r>
            <a:r>
              <a:rPr lang="en-ZA" i="1" dirty="0" err="1" smtClean="0"/>
              <a:t>ol</a:t>
            </a:r>
            <a:r>
              <a:rPr lang="en-ZA" i="1" dirty="0" smtClean="0"/>
              <a:t>” </a:t>
            </a:r>
            <a:r>
              <a:rPr lang="en-ZA" dirty="0" smtClean="0"/>
              <a:t>and is Strong’s #5923 and is from #5953 “</a:t>
            </a:r>
            <a:r>
              <a:rPr lang="en-ZA" dirty="0" err="1" smtClean="0"/>
              <a:t>alal</a:t>
            </a:r>
            <a:r>
              <a:rPr lang="en-ZA" dirty="0" smtClean="0"/>
              <a:t>” meaning; </a:t>
            </a:r>
            <a:r>
              <a:rPr lang="en-ZA" i="1" dirty="0" smtClean="0"/>
              <a:t>“deal with severely”, </a:t>
            </a:r>
            <a:r>
              <a:rPr lang="en-ZA" dirty="0" smtClean="0"/>
              <a:t>to </a:t>
            </a:r>
            <a:r>
              <a:rPr lang="en-ZA" i="1" dirty="0" smtClean="0"/>
              <a:t>“abuse, mock, make a fool of”</a:t>
            </a:r>
            <a:r>
              <a:rPr lang="en-ZA" dirty="0" smtClean="0"/>
              <a:t> or thrust in. While this </a:t>
            </a:r>
            <a:r>
              <a:rPr lang="en-ZA" i="1" dirty="0" smtClean="0"/>
              <a:t>“Red Heifer” </a:t>
            </a:r>
            <a:r>
              <a:rPr lang="en-ZA" dirty="0" smtClean="0"/>
              <a:t>was to be </a:t>
            </a:r>
            <a:r>
              <a:rPr lang="en-ZA" i="1" dirty="0" smtClean="0"/>
              <a:t>“perfect”, without “blemish” </a:t>
            </a:r>
            <a:r>
              <a:rPr lang="en-ZA" dirty="0" smtClean="0"/>
              <a:t>or </a:t>
            </a:r>
            <a:r>
              <a:rPr lang="en-ZA" i="1" dirty="0" smtClean="0"/>
              <a:t>“moral stain” </a:t>
            </a:r>
            <a:r>
              <a:rPr lang="en-ZA" dirty="0" smtClean="0"/>
              <a:t>and </a:t>
            </a:r>
            <a:r>
              <a:rPr lang="en-ZA" i="1" dirty="0" smtClean="0"/>
              <a:t>“not abused”; </a:t>
            </a:r>
            <a:r>
              <a:rPr lang="en-ZA" dirty="0" smtClean="0"/>
              <a:t>the abuse would certainly come to our </a:t>
            </a:r>
            <a:r>
              <a:rPr lang="en-ZA" i="1" dirty="0" smtClean="0"/>
              <a:t>“Red Heifer”. </a:t>
            </a:r>
          </a:p>
          <a:p>
            <a:endParaRPr lang="en-ZA" dirty="0" smtClean="0"/>
          </a:p>
          <a:p>
            <a:r>
              <a:rPr lang="he-IL" dirty="0" smtClean="0">
                <a:solidFill>
                  <a:srgbClr val="C00000"/>
                </a:solidFill>
              </a:rPr>
              <a:t>יהושע</a:t>
            </a:r>
            <a:r>
              <a:rPr lang="en-ZA" dirty="0" smtClean="0">
                <a:solidFill>
                  <a:srgbClr val="C00000"/>
                </a:solidFill>
              </a:rPr>
              <a:t>, like the Red Heifer, was killed outside the camp and His blood was shed / sprinkled toward the Dwelling Place, as He faced it.</a:t>
            </a:r>
          </a:p>
          <a:p>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WHY A COW?</a:t>
            </a:r>
            <a:endParaRPr lang="en-ZA" dirty="0"/>
          </a:p>
        </p:txBody>
      </p:sp>
      <p:sp>
        <p:nvSpPr>
          <p:cNvPr id="3" name="Content Placeholder 2"/>
          <p:cNvSpPr>
            <a:spLocks noGrp="1"/>
          </p:cNvSpPr>
          <p:nvPr>
            <p:ph idx="1"/>
          </p:nvPr>
        </p:nvSpPr>
        <p:spPr/>
        <p:txBody>
          <a:bodyPr/>
          <a:lstStyle/>
          <a:p>
            <a:r>
              <a:rPr lang="en-ZA" dirty="0" smtClean="0"/>
              <a:t>Why not a ram, goat or lamb? </a:t>
            </a:r>
            <a:r>
              <a:rPr lang="he-IL" dirty="0" smtClean="0"/>
              <a:t>יהוה</a:t>
            </a:r>
            <a:r>
              <a:rPr lang="en-ZA" dirty="0" smtClean="0"/>
              <a:t> wants us to </a:t>
            </a:r>
            <a:r>
              <a:rPr lang="en-ZA" i="1" dirty="0" smtClean="0"/>
              <a:t>“get it”, </a:t>
            </a:r>
            <a:r>
              <a:rPr lang="en-ZA" dirty="0" smtClean="0"/>
              <a:t>to understand. What Torah event best symbolizes sin in Israel? </a:t>
            </a:r>
          </a:p>
          <a:p>
            <a:r>
              <a:rPr lang="en-ZA" dirty="0" smtClean="0"/>
              <a:t>After the Children of Israel swore to </a:t>
            </a:r>
            <a:r>
              <a:rPr lang="en-ZA" i="1" dirty="0" smtClean="0"/>
              <a:t>“</a:t>
            </a:r>
            <a:r>
              <a:rPr lang="en-ZA" i="1" dirty="0" err="1" smtClean="0"/>
              <a:t>Sh’ma</a:t>
            </a:r>
            <a:r>
              <a:rPr lang="en-ZA" i="1" dirty="0" smtClean="0"/>
              <a:t>” </a:t>
            </a:r>
            <a:r>
              <a:rPr lang="en-ZA" dirty="0" smtClean="0"/>
              <a:t>or “do and hear” all the Words of the Covenant, while Elohim was writing the </a:t>
            </a:r>
            <a:r>
              <a:rPr lang="en-ZA" dirty="0" err="1" smtClean="0"/>
              <a:t>Ketubah</a:t>
            </a:r>
            <a:r>
              <a:rPr lang="en-ZA" dirty="0" smtClean="0"/>
              <a:t>, with His own finger, what was going on in the camp? </a:t>
            </a:r>
            <a:r>
              <a:rPr lang="en-ZA" i="1" dirty="0" smtClean="0"/>
              <a:t>“</a:t>
            </a:r>
            <a:r>
              <a:rPr lang="en-ZA" i="1" dirty="0" err="1" smtClean="0"/>
              <a:t>Na’aph</a:t>
            </a:r>
            <a:r>
              <a:rPr lang="en-ZA" i="1" dirty="0" smtClean="0"/>
              <a:t>” </a:t>
            </a:r>
            <a:r>
              <a:rPr lang="en-ZA" dirty="0" smtClean="0"/>
              <a:t>in Hebrew, or adultery and idolatry with a </a:t>
            </a:r>
            <a:r>
              <a:rPr lang="en-ZA" i="1" dirty="0" smtClean="0"/>
              <a:t>“golden calf”. </a:t>
            </a:r>
          </a:p>
          <a:p>
            <a:r>
              <a:rPr lang="en-ZA" dirty="0" smtClean="0"/>
              <a:t>What better symbol for cleansing here than a </a:t>
            </a:r>
            <a:r>
              <a:rPr lang="en-ZA" i="1" dirty="0" smtClean="0"/>
              <a:t>“red heifer”? </a:t>
            </a:r>
            <a:r>
              <a:rPr lang="en-ZA" dirty="0" smtClean="0"/>
              <a:t>The Hebrew phrase used in Exodus 32:4 &amp; 8 is </a:t>
            </a:r>
            <a:r>
              <a:rPr lang="en-ZA" i="1" dirty="0" smtClean="0"/>
              <a:t>“</a:t>
            </a:r>
            <a:r>
              <a:rPr lang="en-ZA" i="1" dirty="0" err="1" smtClean="0"/>
              <a:t>masekah</a:t>
            </a:r>
            <a:r>
              <a:rPr lang="en-ZA" i="1" dirty="0" smtClean="0"/>
              <a:t> egged” </a:t>
            </a:r>
            <a:r>
              <a:rPr lang="en-ZA" dirty="0" smtClean="0"/>
              <a:t>or </a:t>
            </a:r>
            <a:r>
              <a:rPr lang="en-ZA" i="1" dirty="0" smtClean="0"/>
              <a:t>“molten male calf”. </a:t>
            </a:r>
            <a:r>
              <a:rPr lang="en-ZA" dirty="0" smtClean="0"/>
              <a:t>The Hebrew in Numbers 19:2 is </a:t>
            </a:r>
            <a:r>
              <a:rPr lang="en-ZA" i="1" dirty="0" smtClean="0"/>
              <a:t>“</a:t>
            </a:r>
            <a:r>
              <a:rPr lang="en-ZA" i="1" dirty="0" err="1" smtClean="0"/>
              <a:t>adamah</a:t>
            </a:r>
            <a:r>
              <a:rPr lang="en-ZA" i="1" dirty="0" smtClean="0"/>
              <a:t> </a:t>
            </a:r>
            <a:r>
              <a:rPr lang="en-ZA" i="1" dirty="0" err="1" smtClean="0"/>
              <a:t>parah</a:t>
            </a:r>
            <a:r>
              <a:rPr lang="en-ZA" i="1" dirty="0" smtClean="0"/>
              <a:t>” </a:t>
            </a:r>
            <a:r>
              <a:rPr lang="en-ZA" dirty="0" smtClean="0"/>
              <a:t>or </a:t>
            </a:r>
            <a:r>
              <a:rPr lang="en-ZA" i="1" dirty="0" smtClean="0"/>
              <a:t>“red heifer”, </a:t>
            </a:r>
            <a:r>
              <a:rPr lang="en-ZA" dirty="0" smtClean="0"/>
              <a:t>which is a </a:t>
            </a:r>
            <a:r>
              <a:rPr lang="en-ZA" i="1" dirty="0" smtClean="0"/>
              <a:t>“female calf”. </a:t>
            </a:r>
          </a:p>
          <a:p>
            <a:pPr algn="ctr"/>
            <a:r>
              <a:rPr lang="en-ZA" dirty="0" smtClean="0">
                <a:solidFill>
                  <a:srgbClr val="C00000"/>
                </a:solidFill>
              </a:rPr>
              <a:t>The male represents </a:t>
            </a:r>
            <a:r>
              <a:rPr lang="en-ZA" i="1" dirty="0" smtClean="0">
                <a:solidFill>
                  <a:srgbClr val="C00000"/>
                </a:solidFill>
              </a:rPr>
              <a:t>“strength”, </a:t>
            </a:r>
            <a:r>
              <a:rPr lang="en-ZA" dirty="0" smtClean="0">
                <a:solidFill>
                  <a:srgbClr val="C00000"/>
                </a:solidFill>
              </a:rPr>
              <a:t>their sin was committed in strength, with a </a:t>
            </a:r>
            <a:r>
              <a:rPr lang="en-ZA" i="1" dirty="0" smtClean="0">
                <a:solidFill>
                  <a:srgbClr val="C00000"/>
                </a:solidFill>
              </a:rPr>
              <a:t>“high hand”, </a:t>
            </a:r>
            <a:r>
              <a:rPr lang="en-ZA" dirty="0" smtClean="0">
                <a:solidFill>
                  <a:srgbClr val="C00000"/>
                </a:solidFill>
              </a:rPr>
              <a:t>a fist raised, open rebellion. </a:t>
            </a:r>
          </a:p>
          <a:p>
            <a:pPr algn="ctr"/>
            <a:r>
              <a:rPr lang="en-ZA" dirty="0" smtClean="0">
                <a:solidFill>
                  <a:srgbClr val="C00000"/>
                </a:solidFill>
              </a:rPr>
              <a:t>The female, represents </a:t>
            </a:r>
            <a:r>
              <a:rPr lang="en-ZA" i="1" dirty="0" smtClean="0">
                <a:solidFill>
                  <a:srgbClr val="C00000"/>
                </a:solidFill>
              </a:rPr>
              <a:t>“</a:t>
            </a:r>
            <a:r>
              <a:rPr lang="en-ZA" i="1" dirty="0" err="1" smtClean="0">
                <a:solidFill>
                  <a:srgbClr val="C00000"/>
                </a:solidFill>
              </a:rPr>
              <a:t>racham</a:t>
            </a:r>
            <a:r>
              <a:rPr lang="en-ZA" i="1" dirty="0" smtClean="0">
                <a:solidFill>
                  <a:srgbClr val="C00000"/>
                </a:solidFill>
              </a:rPr>
              <a:t>” or “mercy” </a:t>
            </a:r>
            <a:r>
              <a:rPr lang="en-ZA" dirty="0" smtClean="0">
                <a:solidFill>
                  <a:srgbClr val="C00000"/>
                </a:solidFill>
              </a:rPr>
              <a:t>and the forgiveness </a:t>
            </a:r>
            <a:r>
              <a:rPr lang="en-ZA" dirty="0" err="1" smtClean="0">
                <a:solidFill>
                  <a:srgbClr val="C00000"/>
                </a:solidFill>
              </a:rPr>
              <a:t>HaShem</a:t>
            </a:r>
            <a:r>
              <a:rPr lang="en-ZA" dirty="0" smtClean="0">
                <a:solidFill>
                  <a:srgbClr val="C00000"/>
                </a:solidFill>
              </a:rPr>
              <a:t> extends to us, as it is a female attribute of Elohim. </a:t>
            </a:r>
            <a:endParaRPr lang="en-ZA" dirty="0">
              <a:solidFill>
                <a:srgbClr val="C00000"/>
              </a:solidFill>
            </a:endParaRPr>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35992</TotalTime>
  <Words>8519</Words>
  <Application>Microsoft Office PowerPoint</Application>
  <PresentationFormat>On-screen Show (4:3)</PresentationFormat>
  <Paragraphs>251</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Slide 1</vt:lpstr>
      <vt:lpstr>RECOGNITION</vt:lpstr>
      <vt:lpstr>CHUKAT– “Decree”</vt:lpstr>
      <vt:lpstr>BEGINNING AND END</vt:lpstr>
      <vt:lpstr>DECREE OF THE RED HEIFER</vt:lpstr>
      <vt:lpstr>THREE TYPES OF COMMANDS</vt:lpstr>
      <vt:lpstr>ADAMAH PARAH “RED HEIFER”</vt:lpstr>
      <vt:lpstr>NO BLEMISH</vt:lpstr>
      <vt:lpstr>WHY A COW?</vt:lpstr>
      <vt:lpstr>NUMBERS 19:3</vt:lpstr>
      <vt:lpstr>HISTORY</vt:lpstr>
      <vt:lpstr>ATONING BLOOD</vt:lpstr>
      <vt:lpstr>NARROW WAY</vt:lpstr>
      <vt:lpstr>NUMBERS 19:6</vt:lpstr>
      <vt:lpstr>NUMBERS 19:6</vt:lpstr>
      <vt:lpstr>NUMBERS 19:6</vt:lpstr>
      <vt:lpstr>NUMBERS 19:11</vt:lpstr>
      <vt:lpstr>NUMBERS 19:12-13</vt:lpstr>
      <vt:lpstr>NUMBERS 19:14-15</vt:lpstr>
      <vt:lpstr>NUMBERS 19:16</vt:lpstr>
      <vt:lpstr>NUMBERS 19:17-18</vt:lpstr>
      <vt:lpstr>NUMBERS 19:17</vt:lpstr>
      <vt:lpstr>PURIFICATION JARS</vt:lpstr>
      <vt:lpstr>NUMBERS 20:1-13</vt:lpstr>
      <vt:lpstr>WHY THE DIFFERENCE</vt:lpstr>
      <vt:lpstr>THE WORDS</vt:lpstr>
      <vt:lpstr>THE COMPLAINT</vt:lpstr>
      <vt:lpstr>QADESH AND MIRYAM</vt:lpstr>
      <vt:lpstr>MIRYAM’S WELL</vt:lpstr>
      <vt:lpstr>DAVID AND PAUL </vt:lpstr>
      <vt:lpstr>PLACE OF CONTENTION</vt:lpstr>
      <vt:lpstr>THE ROLE OF A SHEPHERD</vt:lpstr>
      <vt:lpstr>MOSHE AND AARON</vt:lpstr>
      <vt:lpstr>NOT SETTING HIM APART</vt:lpstr>
      <vt:lpstr>NOTES</vt:lpstr>
      <vt:lpstr>THE STAFF</vt:lpstr>
      <vt:lpstr>THE STAFF con’t</vt:lpstr>
      <vt:lpstr>SYMBOL OF THE STAFF</vt:lpstr>
      <vt:lpstr>THE ROCK - יהושע</vt:lpstr>
      <vt:lpstr>THE ROCK - יהושע</vt:lpstr>
      <vt:lpstr>SPEAK TO THE ROCK - יהושע</vt:lpstr>
      <vt:lpstr>THE INSTRUCTION</vt:lpstr>
      <vt:lpstr>HEAR AND OBEY</vt:lpstr>
      <vt:lpstr>EDOM</vt:lpstr>
      <vt:lpstr>AARON’S DEATH </vt:lpstr>
      <vt:lpstr>FIERY SERPENT</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926</cp:revision>
  <dcterms:created xsi:type="dcterms:W3CDTF">2010-10-31T07:41:47Z</dcterms:created>
  <dcterms:modified xsi:type="dcterms:W3CDTF">2014-03-01T13:23:09Z</dcterms:modified>
</cp:coreProperties>
</file>